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302" r:id="rId7"/>
    <p:sldId id="303" r:id="rId8"/>
    <p:sldId id="304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305" r:id="rId21"/>
    <p:sldId id="306" r:id="rId22"/>
    <p:sldId id="273" r:id="rId23"/>
    <p:sldId id="274" r:id="rId24"/>
    <p:sldId id="275" r:id="rId25"/>
    <p:sldId id="276" r:id="rId26"/>
    <p:sldId id="277" r:id="rId27"/>
    <p:sldId id="298" r:id="rId28"/>
  </p:sldIdLst>
  <p:sldSz cx="9144000" cy="6858000" type="screen4x3"/>
  <p:notesSz cx="6797675" cy="9926638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666699"/>
    </p:penClr>
  </p:showPr>
  <p:clrMru>
    <a:srgbClr val="FFCC66"/>
    <a:srgbClr val="CC0000"/>
    <a:srgbClr val="00002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8" autoAdjust="0"/>
  </p:normalViewPr>
  <p:slideViewPr>
    <p:cSldViewPr>
      <p:cViewPr varScale="1">
        <p:scale>
          <a:sx n="138" d="100"/>
          <a:sy n="138" d="100"/>
        </p:scale>
        <p:origin x="-1677" y="-6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3B40D68-792F-4238-94BD-9FF4794D69C0}" type="datetimeFigureOut">
              <a:rPr lang="cs-CZ"/>
              <a:pPr>
                <a:defRPr/>
              </a:pPr>
              <a:t>25.3.2025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7D88A63-45DC-4774-9062-9DD07E3BA6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D88A63-45DC-4774-9062-9DD07E3BA67F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EA8B1D-33AF-461B-B054-FE81A33F8334}" type="slidenum">
              <a:rPr lang="cs-CZ" smtClean="0"/>
              <a:pPr/>
              <a:t>25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67E37-5EC3-4E29-9DB4-9FB97C260FA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EF160-4D83-4903-B9D7-785E2224002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30D25-D722-49A4-95FE-DEB76EE9743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74652-B2C7-4CFF-BF41-14A241886E8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8117D-3D6F-455F-B737-B942D2BB077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DA805-82D1-4C1F-A9A4-E2035EE5C19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1E086-CD82-4F04-8DC7-ADA4DE02957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AFBA9-2874-4F3D-99A8-C12F372A2F3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7BDE8-8884-4027-A1F0-1773BF88591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5F10D-8455-4357-B626-3F69251C869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987E5-01EE-4AE6-9CD6-93A6875E998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948DF80-E2E3-4AC1-8D94-061986D6547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5" r:id="rId2"/>
    <p:sldLayoutId id="2147483734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5" r:id="rId9"/>
    <p:sldLayoutId id="2147483731" r:id="rId10"/>
    <p:sldLayoutId id="21474837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17" Type="http://schemas.openxmlformats.org/officeDocument/2006/relationships/image" Target="../media/image8.png"/><Relationship Id="rId2" Type="http://schemas.openxmlformats.org/officeDocument/2006/relationships/image" Target="../media/image24.jpeg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jpeg"/><Relationship Id="rId7" Type="http://schemas.openxmlformats.org/officeDocument/2006/relationships/image" Target="../media/image98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96.jpeg"/><Relationship Id="rId10" Type="http://schemas.openxmlformats.org/officeDocument/2006/relationships/image" Target="../media/image101.png"/><Relationship Id="rId4" Type="http://schemas.openxmlformats.org/officeDocument/2006/relationships/image" Target="../media/image95.jpeg"/><Relationship Id="rId9" Type="http://schemas.openxmlformats.org/officeDocument/2006/relationships/image" Target="../media/image10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jpeg"/><Relationship Id="rId7" Type="http://schemas.openxmlformats.org/officeDocument/2006/relationships/image" Target="../media/image10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2.jpeg"/><Relationship Id="rId7" Type="http://schemas.openxmlformats.org/officeDocument/2006/relationships/image" Target="../media/image115.pn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716463" y="1196975"/>
            <a:ext cx="4103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6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itchFamily="34" charset="0"/>
              </a:rPr>
              <a:t>WELCOME</a:t>
            </a:r>
            <a:endParaRPr lang="en-CA" sz="3600" b="1" dirty="0">
              <a:solidFill>
                <a:schemeClr val="accent3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  <p:pic>
        <p:nvPicPr>
          <p:cNvPr id="2055" name="Picture 7" descr="smilerucn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1916113"/>
            <a:ext cx="3097213" cy="2025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50825" y="4437063"/>
            <a:ext cx="842563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4000" dirty="0" smtClean="0">
                <a:latin typeface="Calibri" pitchFamily="34" charset="0"/>
              </a:rPr>
              <a:t>Vagnerplast Brand is Back</a:t>
            </a:r>
          </a:p>
          <a:p>
            <a:pPr>
              <a:spcBef>
                <a:spcPct val="50000"/>
              </a:spcBef>
            </a:pPr>
            <a:r>
              <a:rPr lang="en-CA" sz="4000" dirty="0" smtClean="0">
                <a:latin typeface="Calibri" pitchFamily="34" charset="0"/>
              </a:rPr>
              <a:t> </a:t>
            </a:r>
            <a:r>
              <a:rPr lang="cs-CZ" sz="3200" dirty="0" smtClean="0">
                <a:solidFill>
                  <a:srgbClr val="FFC000"/>
                </a:solidFill>
                <a:latin typeface="Calibri" pitchFamily="34" charset="0"/>
              </a:rPr>
              <a:t>let´s </a:t>
            </a:r>
            <a:r>
              <a:rPr lang="en-CA" sz="3200" dirty="0" smtClean="0">
                <a:solidFill>
                  <a:srgbClr val="FFC000"/>
                </a:solidFill>
                <a:latin typeface="Calibri" pitchFamily="34" charset="0"/>
              </a:rPr>
              <a:t>experience the </a:t>
            </a:r>
            <a:r>
              <a:rPr lang="cs-CZ" sz="3200" dirty="0">
                <a:solidFill>
                  <a:srgbClr val="FFC000"/>
                </a:solidFill>
                <a:latin typeface="Calibri" pitchFamily="34" charset="0"/>
              </a:rPr>
              <a:t>Sanitary ware</a:t>
            </a:r>
            <a:r>
              <a:rPr lang="en-CA" sz="3200" dirty="0">
                <a:solidFill>
                  <a:srgbClr val="FFC000"/>
                </a:solidFill>
                <a:latin typeface="Calibri" pitchFamily="34" charset="0"/>
              </a:rPr>
              <a:t> revolution</a:t>
            </a:r>
            <a:r>
              <a:rPr lang="en-CA" sz="3200" dirty="0">
                <a:solidFill>
                  <a:srgbClr val="FFC000"/>
                </a:solidFill>
              </a:rPr>
              <a:t> </a:t>
            </a:r>
            <a:endParaRPr lang="en-CA" sz="4000" dirty="0">
              <a:solidFill>
                <a:srgbClr val="FFC00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156176" y="0"/>
            <a:ext cx="172819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600" b="1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2013</a:t>
            </a:r>
            <a:endParaRPr lang="en-CA" sz="3600" b="1" dirty="0">
              <a:solidFill>
                <a:schemeClr val="tx1">
                  <a:lumMod val="9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6883400" y="549275"/>
            <a:ext cx="2057400" cy="358775"/>
          </a:xfrm>
          <a:prstGeom prst="rect">
            <a:avLst/>
          </a:prstGeom>
          <a:solidFill>
            <a:srgbClr val="666699"/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1" dirty="0" smtClean="0">
                <a:solidFill>
                  <a:srgbClr val="FFCC66"/>
                </a:solidFill>
                <a:latin typeface="Calibri" pitchFamily="34" charset="0"/>
              </a:rPr>
              <a:t>PRODUCT RANGE</a:t>
            </a:r>
            <a:endParaRPr lang="en-CA" sz="1600" b="1" dirty="0">
              <a:solidFill>
                <a:srgbClr val="FFCC66"/>
              </a:solidFill>
              <a:latin typeface="Calibri" pitchFamily="34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50825" y="1196975"/>
            <a:ext cx="2520950" cy="376238"/>
          </a:xfrm>
          <a:prstGeom prst="rect">
            <a:avLst/>
          </a:prstGeom>
          <a:solidFill>
            <a:srgbClr val="6666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cs-CZ">
                <a:latin typeface="Tahoma" pitchFamily="34" charset="0"/>
              </a:rPr>
              <a:t>  Acrylic Bathtubs</a:t>
            </a:r>
            <a:endParaRPr lang="en-CA">
              <a:latin typeface="Tahoma" pitchFamily="34" charset="0"/>
            </a:endParaRPr>
          </a:p>
        </p:txBody>
      </p:sp>
      <p:pic>
        <p:nvPicPr>
          <p:cNvPr id="10247" name="Picture 7" descr="ft-c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44650"/>
            <a:ext cx="1238250" cy="7143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50825" y="3789363"/>
            <a:ext cx="2520950" cy="376237"/>
          </a:xfrm>
          <a:prstGeom prst="rect">
            <a:avLst/>
          </a:prstGeom>
          <a:solidFill>
            <a:srgbClr val="6666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cs-CZ" dirty="0">
                <a:latin typeface="Tahoma" pitchFamily="34" charset="0"/>
              </a:rPr>
              <a:t>  </a:t>
            </a:r>
            <a:r>
              <a:rPr lang="cs-CZ" dirty="0" err="1">
                <a:latin typeface="Tahoma" pitchFamily="34" charset="0"/>
              </a:rPr>
              <a:t>Shower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trays</a:t>
            </a:r>
            <a:endParaRPr lang="en-CA" dirty="0">
              <a:latin typeface="Tahoma" pitchFamily="34" charset="0"/>
            </a:endParaRPr>
          </a:p>
        </p:txBody>
      </p:sp>
      <p:pic>
        <p:nvPicPr>
          <p:cNvPr id="10249" name="Picture 9" descr="ft-c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237038"/>
            <a:ext cx="1238250" cy="7143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2960688" y="1195388"/>
            <a:ext cx="2520950" cy="376237"/>
          </a:xfrm>
          <a:prstGeom prst="rect">
            <a:avLst/>
          </a:prstGeom>
          <a:solidFill>
            <a:srgbClr val="6666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cs-CZ">
                <a:latin typeface="Tahoma" pitchFamily="34" charset="0"/>
              </a:rPr>
              <a:t>  Shower enclosures</a:t>
            </a:r>
            <a:endParaRPr lang="en-CA">
              <a:latin typeface="Tahoma" pitchFamily="34" charset="0"/>
            </a:endParaRPr>
          </a:p>
        </p:txBody>
      </p:sp>
      <p:pic>
        <p:nvPicPr>
          <p:cNvPr id="10252" name="Picture 12" descr="ft-c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7038" y="1635125"/>
            <a:ext cx="1238250" cy="7143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53" name="Picture 13" descr="ft-c-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7038" y="2395538"/>
            <a:ext cx="1238250" cy="7143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2949575" y="3789363"/>
            <a:ext cx="2520950" cy="376237"/>
          </a:xfrm>
          <a:prstGeom prst="rect">
            <a:avLst/>
          </a:prstGeom>
          <a:solidFill>
            <a:srgbClr val="6666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cs-CZ" dirty="0">
                <a:latin typeface="Tahoma" pitchFamily="34" charset="0"/>
              </a:rPr>
              <a:t>  </a:t>
            </a:r>
            <a:r>
              <a:rPr lang="cs-CZ" dirty="0" err="1">
                <a:latin typeface="Tahoma" pitchFamily="34" charset="0"/>
              </a:rPr>
              <a:t>Whirpool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systems</a:t>
            </a:r>
            <a:endParaRPr lang="en-CA" dirty="0">
              <a:latin typeface="Tahoma" pitchFamily="34" charset="0"/>
            </a:endParaRPr>
          </a:p>
        </p:txBody>
      </p:sp>
      <p:pic>
        <p:nvPicPr>
          <p:cNvPr id="10255" name="Picture 15" descr="ft-c-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21163" y="4221163"/>
            <a:ext cx="1238250" cy="7143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58" name="Picture 18" descr="zena_vana_kvety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" y="1644650"/>
            <a:ext cx="1087438" cy="16557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59" name="Picture 19" descr="par_sprcha_lask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4221163"/>
            <a:ext cx="1093788" cy="16557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61" name="Picture 21" descr="Sprchov___vani___4ce11c22a665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57513" y="1635125"/>
            <a:ext cx="1104900" cy="16557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62" name="Picture 22" descr="Mas____n___syst__4d3d5f509143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47988" y="4213225"/>
            <a:ext cx="1109662" cy="16557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5899150" y="1196975"/>
            <a:ext cx="3025775" cy="376238"/>
          </a:xfrm>
          <a:prstGeom prst="rect">
            <a:avLst/>
          </a:prstGeom>
          <a:solidFill>
            <a:srgbClr val="6666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cs-CZ" dirty="0">
                <a:latin typeface="Tahoma" pitchFamily="34" charset="0"/>
              </a:rPr>
              <a:t>  </a:t>
            </a:r>
            <a:r>
              <a:rPr lang="cs-CZ" dirty="0" err="1">
                <a:latin typeface="Tahoma" pitchFamily="34" charset="0"/>
              </a:rPr>
              <a:t>Corralit</a:t>
            </a:r>
            <a:r>
              <a:rPr lang="cs-CZ" dirty="0">
                <a:latin typeface="Tahoma" pitchFamily="34" charset="0"/>
              </a:rPr>
              <a:t> Solid </a:t>
            </a:r>
            <a:r>
              <a:rPr lang="cs-CZ" dirty="0" err="1">
                <a:latin typeface="Tahoma" pitchFamily="34" charset="0"/>
              </a:rPr>
              <a:t>surface</a:t>
            </a:r>
            <a:endParaRPr lang="en-CA" dirty="0">
              <a:latin typeface="Tahoma" pitchFamily="34" charset="0"/>
            </a:endParaRPr>
          </a:p>
        </p:txBody>
      </p:sp>
      <p:pic>
        <p:nvPicPr>
          <p:cNvPr id="10268" name="Picture 28" descr="corralit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00738" y="2260600"/>
            <a:ext cx="3019425" cy="7318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69" name="Picture 29" descr="corralit_art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00738" y="1628775"/>
            <a:ext cx="584200" cy="58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70" name="Picture 30" descr="corralit_art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42238" y="1628775"/>
            <a:ext cx="584200" cy="58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71" name="Picture 31" descr="corralit_art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24700" y="1628775"/>
            <a:ext cx="584200" cy="58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72" name="Picture 32" descr="corralit_art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516688" y="1628775"/>
            <a:ext cx="584200" cy="58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74" name="Picture 34" descr="corralit_art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64538" y="1636713"/>
            <a:ext cx="544512" cy="5762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78" name="Picture 38" descr="corralit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11863" y="4652963"/>
            <a:ext cx="19446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  <p:bldP spid="10248" grpId="0" animBg="1"/>
      <p:bldP spid="10251" grpId="0" animBg="1"/>
      <p:bldP spid="10254" grpId="0" animBg="1"/>
      <p:bldP spid="102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883400" y="549275"/>
            <a:ext cx="2057400" cy="358775"/>
          </a:xfrm>
          <a:prstGeom prst="rect">
            <a:avLst/>
          </a:prstGeom>
          <a:solidFill>
            <a:srgbClr val="666699"/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1">
                <a:solidFill>
                  <a:srgbClr val="FFCC66"/>
                </a:solidFill>
                <a:latin typeface="Calibri" pitchFamily="34" charset="0"/>
              </a:rPr>
              <a:t>BEST QUALITY</a:t>
            </a:r>
            <a:endParaRPr lang="en-CA" sz="1600" b="1">
              <a:solidFill>
                <a:srgbClr val="FFCC66"/>
              </a:solidFill>
              <a:latin typeface="Calibri" pitchFamily="34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50825" y="1363663"/>
            <a:ext cx="4033838" cy="1511300"/>
          </a:xfrm>
          <a:prstGeom prst="rect">
            <a:avLst/>
          </a:prstGeom>
          <a:solidFill>
            <a:srgbClr val="6666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cs-CZ" dirty="0">
                <a:latin typeface="Tahoma" pitchFamily="34" charset="0"/>
              </a:rPr>
              <a:t>  </a:t>
            </a:r>
            <a:r>
              <a:rPr lang="cs-CZ" dirty="0" err="1">
                <a:latin typeface="Tahoma" pitchFamily="34" charset="0"/>
              </a:rPr>
              <a:t>Tubs</a:t>
            </a:r>
            <a:r>
              <a:rPr lang="cs-CZ" dirty="0">
                <a:latin typeface="Tahoma" pitchFamily="34" charset="0"/>
              </a:rPr>
              <a:t> are </a:t>
            </a:r>
            <a:r>
              <a:rPr lang="cs-CZ" dirty="0" err="1">
                <a:latin typeface="Tahoma" pitchFamily="34" charset="0"/>
              </a:rPr>
              <a:t>made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from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high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quality</a:t>
            </a:r>
            <a:r>
              <a:rPr lang="cs-CZ" dirty="0">
                <a:latin typeface="Tahoma" pitchFamily="34" charset="0"/>
              </a:rPr>
              <a:t>     	</a:t>
            </a:r>
            <a:r>
              <a:rPr lang="cs-CZ" dirty="0" err="1">
                <a:latin typeface="Tahoma" pitchFamily="34" charset="0"/>
              </a:rPr>
              <a:t>polymetacrylic</a:t>
            </a:r>
            <a:r>
              <a:rPr lang="cs-CZ" dirty="0">
                <a:latin typeface="Tahoma" pitchFamily="34" charset="0"/>
              </a:rPr>
              <a:t> 4mm </a:t>
            </a:r>
            <a:br>
              <a:rPr lang="cs-CZ" dirty="0">
                <a:latin typeface="Tahoma" pitchFamily="34" charset="0"/>
              </a:rPr>
            </a:br>
            <a:r>
              <a:rPr lang="cs-CZ" dirty="0">
                <a:latin typeface="Tahoma" pitchFamily="34" charset="0"/>
              </a:rPr>
              <a:t>	</a:t>
            </a:r>
            <a:r>
              <a:rPr lang="cs-CZ" dirty="0" err="1">
                <a:latin typeface="Tahoma" pitchFamily="34" charset="0"/>
              </a:rPr>
              <a:t>Lucite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and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Altuglas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sheets</a:t>
            </a:r>
            <a:endParaRPr lang="en-CA" dirty="0">
              <a:latin typeface="Tahoma" pitchFamily="34" charset="0"/>
            </a:endParaRPr>
          </a:p>
        </p:txBody>
      </p:sp>
      <p:pic>
        <p:nvPicPr>
          <p:cNvPr id="17412" name="Zástupný symbol pro obsah 8" descr="Lucite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2324100"/>
            <a:ext cx="1984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Zástupný symbol pro obsah 9" descr="Altuglas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2063" y="2316163"/>
            <a:ext cx="172878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250825" y="3076575"/>
            <a:ext cx="4033838" cy="1560513"/>
          </a:xfrm>
          <a:prstGeom prst="rect">
            <a:avLst/>
          </a:prstGeom>
          <a:solidFill>
            <a:srgbClr val="6666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cs-CZ" dirty="0"/>
              <a:t> </a:t>
            </a:r>
            <a:r>
              <a:rPr lang="en-CA" dirty="0">
                <a:latin typeface="Tahoma" pitchFamily="34" charset="0"/>
              </a:rPr>
              <a:t>Material is fully equipped with</a:t>
            </a:r>
            <a:r>
              <a:rPr lang="cs-CZ" dirty="0">
                <a:latin typeface="Tahoma" pitchFamily="34" charset="0"/>
              </a:rPr>
              <a:t/>
            </a:r>
            <a:br>
              <a:rPr lang="cs-CZ" dirty="0">
                <a:latin typeface="Tahoma" pitchFamily="34" charset="0"/>
              </a:rPr>
            </a:br>
            <a:r>
              <a:rPr lang="cs-CZ" dirty="0">
                <a:latin typeface="Tahoma" pitchFamily="34" charset="0"/>
              </a:rPr>
              <a:t>  </a:t>
            </a:r>
            <a:r>
              <a:rPr lang="en-CA" dirty="0">
                <a:latin typeface="Tahoma" pitchFamily="34" charset="0"/>
              </a:rPr>
              <a:t> full</a:t>
            </a:r>
            <a:r>
              <a:rPr lang="cs-CZ" dirty="0">
                <a:latin typeface="Tahoma" pitchFamily="34" charset="0"/>
              </a:rPr>
              <a:t> </a:t>
            </a:r>
            <a:r>
              <a:rPr lang="en-CA" dirty="0">
                <a:latin typeface="Tahoma" pitchFamily="34" charset="0"/>
              </a:rPr>
              <a:t>thickness, bright, colorfast,</a:t>
            </a:r>
            <a:r>
              <a:rPr lang="cs-CZ" dirty="0">
                <a:latin typeface="Tahoma" pitchFamily="34" charset="0"/>
              </a:rPr>
              <a:t/>
            </a:r>
            <a:br>
              <a:rPr lang="cs-CZ" dirty="0">
                <a:latin typeface="Tahoma" pitchFamily="34" charset="0"/>
              </a:rPr>
            </a:br>
            <a:r>
              <a:rPr lang="cs-CZ" dirty="0">
                <a:latin typeface="Tahoma" pitchFamily="34" charset="0"/>
              </a:rPr>
              <a:t>   </a:t>
            </a:r>
            <a:r>
              <a:rPr lang="en-CA" dirty="0">
                <a:latin typeface="Tahoma" pitchFamily="34" charset="0"/>
              </a:rPr>
              <a:t>non-porous, it has a high</a:t>
            </a:r>
            <a:r>
              <a:rPr lang="cs-CZ" dirty="0">
                <a:latin typeface="Tahoma" pitchFamily="34" charset="0"/>
              </a:rPr>
              <a:t> </a:t>
            </a:r>
            <a:r>
              <a:rPr lang="en-CA" dirty="0">
                <a:latin typeface="Tahoma" pitchFamily="34" charset="0"/>
              </a:rPr>
              <a:t>upper</a:t>
            </a:r>
            <a:r>
              <a:rPr lang="cs-CZ" dirty="0">
                <a:latin typeface="Tahoma" pitchFamily="34" charset="0"/>
              </a:rPr>
              <a:t/>
            </a:r>
            <a:br>
              <a:rPr lang="cs-CZ" dirty="0">
                <a:latin typeface="Tahoma" pitchFamily="34" charset="0"/>
              </a:rPr>
            </a:br>
            <a:r>
              <a:rPr lang="cs-CZ" dirty="0">
                <a:latin typeface="Tahoma" pitchFamily="34" charset="0"/>
              </a:rPr>
              <a:t>   </a:t>
            </a:r>
            <a:r>
              <a:rPr lang="en-CA" dirty="0">
                <a:latin typeface="Tahoma" pitchFamily="34" charset="0"/>
              </a:rPr>
              <a:t>strength, chemical</a:t>
            </a:r>
            <a:r>
              <a:rPr lang="cs-CZ" dirty="0">
                <a:latin typeface="Tahoma" pitchFamily="34" charset="0"/>
              </a:rPr>
              <a:t> </a:t>
            </a:r>
            <a:r>
              <a:rPr lang="en-CA" dirty="0">
                <a:latin typeface="Tahoma" pitchFamily="34" charset="0"/>
              </a:rPr>
              <a:t>resistance </a:t>
            </a:r>
            <a:r>
              <a:rPr lang="cs-CZ" dirty="0">
                <a:latin typeface="Tahoma" pitchFamily="34" charset="0"/>
              </a:rPr>
              <a:t/>
            </a:r>
            <a:br>
              <a:rPr lang="cs-CZ" dirty="0">
                <a:latin typeface="Tahoma" pitchFamily="34" charset="0"/>
              </a:rPr>
            </a:br>
            <a:r>
              <a:rPr lang="cs-CZ" dirty="0">
                <a:latin typeface="Tahoma" pitchFamily="34" charset="0"/>
              </a:rPr>
              <a:t>   </a:t>
            </a:r>
            <a:r>
              <a:rPr lang="en-CA" dirty="0">
                <a:latin typeface="Tahoma" pitchFamily="34" charset="0"/>
              </a:rPr>
              <a:t>and is pleasant to</a:t>
            </a:r>
            <a:r>
              <a:rPr lang="cs-CZ" dirty="0">
                <a:latin typeface="Tahoma" pitchFamily="34" charset="0"/>
              </a:rPr>
              <a:t> </a:t>
            </a:r>
            <a:r>
              <a:rPr lang="en-CA" dirty="0">
                <a:latin typeface="Tahoma" pitchFamily="34" charset="0"/>
              </a:rPr>
              <a:t>touch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4500563" y="1363663"/>
            <a:ext cx="4535487" cy="4873625"/>
          </a:xfrm>
          <a:prstGeom prst="rect">
            <a:avLst/>
          </a:prstGeom>
          <a:solidFill>
            <a:srgbClr val="666699">
              <a:alpha val="3019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cs-CZ">
                <a:latin typeface="Tahoma" pitchFamily="34" charset="0"/>
              </a:rPr>
              <a:t>  Regular offered </a:t>
            </a:r>
            <a:br>
              <a:rPr lang="cs-CZ">
                <a:latin typeface="Tahoma" pitchFamily="34" charset="0"/>
              </a:rPr>
            </a:br>
            <a:r>
              <a:rPr lang="cs-CZ">
                <a:latin typeface="Tahoma" pitchFamily="34" charset="0"/>
              </a:rPr>
              <a:t>   in Euro white color</a:t>
            </a:r>
            <a:br>
              <a:rPr lang="cs-CZ">
                <a:latin typeface="Tahoma" pitchFamily="34" charset="0"/>
              </a:rPr>
            </a:br>
            <a:endParaRPr lang="cs-CZ">
              <a:latin typeface="Tahoma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cs-CZ">
                <a:latin typeface="Tahoma" pitchFamily="34" charset="0"/>
              </a:rPr>
              <a:t> Tubs with colored Corralit </a:t>
            </a:r>
            <a:br>
              <a:rPr lang="cs-CZ">
                <a:latin typeface="Tahoma" pitchFamily="34" charset="0"/>
              </a:rPr>
            </a:br>
            <a:r>
              <a:rPr lang="cs-CZ">
                <a:latin typeface="Tahoma" pitchFamily="34" charset="0"/>
              </a:rPr>
              <a:t>natural stone frames</a:t>
            </a:r>
            <a:br>
              <a:rPr lang="cs-CZ">
                <a:latin typeface="Tahoma" pitchFamily="34" charset="0"/>
              </a:rPr>
            </a:br>
            <a:endParaRPr lang="cs-CZ">
              <a:latin typeface="Tahoma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cs-CZ">
                <a:latin typeface="Tahoma" pitchFamily="34" charset="0"/>
              </a:rPr>
              <a:t> Feet are part of the bath</a:t>
            </a:r>
            <a:br>
              <a:rPr lang="cs-CZ">
                <a:latin typeface="Tahoma" pitchFamily="34" charset="0"/>
              </a:rPr>
            </a:br>
            <a:endParaRPr lang="cs-CZ"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endParaRPr lang="cs-CZ">
              <a:latin typeface="Tahoma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cs-CZ">
                <a:latin typeface="Tahoma" pitchFamily="34" charset="0"/>
              </a:rPr>
              <a:t> Vagnerplast </a:t>
            </a:r>
            <a:br>
              <a:rPr lang="cs-CZ">
                <a:latin typeface="Tahoma" pitchFamily="34" charset="0"/>
              </a:rPr>
            </a:br>
            <a:r>
              <a:rPr lang="cs-CZ">
                <a:latin typeface="Tahoma" pitchFamily="34" charset="0"/>
              </a:rPr>
              <a:t>   cleaning kit</a:t>
            </a:r>
            <a:br>
              <a:rPr lang="cs-CZ">
                <a:latin typeface="Tahoma" pitchFamily="34" charset="0"/>
              </a:rPr>
            </a:br>
            <a:endParaRPr lang="cs-CZ">
              <a:latin typeface="Tahoma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cs-CZ">
                <a:latin typeface="Tahoma" pitchFamily="34" charset="0"/>
              </a:rPr>
              <a:t> 10 years of warranty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endParaRPr lang="cs-CZ">
              <a:latin typeface="Tahoma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cs-CZ">
                <a:latin typeface="Tahoma" pitchFamily="34" charset="0"/>
              </a:rPr>
              <a:t> Internationally certificated</a:t>
            </a:r>
            <a:endParaRPr lang="en-CA">
              <a:latin typeface="Tahoma" pitchFamily="34" charset="0"/>
            </a:endParaRPr>
          </a:p>
        </p:txBody>
      </p:sp>
      <p:pic>
        <p:nvPicPr>
          <p:cNvPr id="11295" name="Picture 31" descr="Vitapur_4d3ebeb531d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4005263"/>
            <a:ext cx="639762" cy="860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296" name="Picture 32" descr="Nano_sada_4d3ec03b1c56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7388" y="4005263"/>
            <a:ext cx="639762" cy="860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297" name="Picture 33" descr="DSC055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188" y="1939925"/>
            <a:ext cx="1296987" cy="17287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298" name="Picture 34" descr="10le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750" y="5035550"/>
            <a:ext cx="13906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9" name="Text Box 35"/>
          <p:cNvSpPr txBox="1">
            <a:spLocks noChangeArrowheads="1"/>
          </p:cNvSpPr>
          <p:nvPr/>
        </p:nvSpPr>
        <p:spPr bwMode="auto">
          <a:xfrm>
            <a:off x="179388" y="692150"/>
            <a:ext cx="4319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b="1" dirty="0">
                <a:solidFill>
                  <a:srgbClr val="FFCC66"/>
                </a:solidFill>
                <a:latin typeface="Calibri" pitchFamily="34" charset="0"/>
              </a:rPr>
              <a:t>WHAT QUALITY WE OFFER?</a:t>
            </a:r>
            <a:endParaRPr lang="en-CA" sz="2800" b="1" dirty="0">
              <a:solidFill>
                <a:srgbClr val="FFCC66"/>
              </a:solidFill>
              <a:latin typeface="Calibri" pitchFamily="34" charset="0"/>
            </a:endParaRPr>
          </a:p>
        </p:txBody>
      </p:sp>
      <p:pic>
        <p:nvPicPr>
          <p:cNvPr id="11300" name="Picture 36" descr="corralit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4941888"/>
            <a:ext cx="3529013" cy="1651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8" grpId="0" animBg="1"/>
      <p:bldP spid="11293" grpId="0" animBg="1"/>
      <p:bldP spid="11294" grpId="0" animBg="1"/>
      <p:bldP spid="112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6883400" y="549275"/>
            <a:ext cx="2057400" cy="358775"/>
          </a:xfrm>
          <a:prstGeom prst="rect">
            <a:avLst/>
          </a:prstGeom>
          <a:solidFill>
            <a:srgbClr val="666699"/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1">
                <a:latin typeface="Calibri" pitchFamily="34" charset="0"/>
              </a:rPr>
              <a:t>BATHTUBS</a:t>
            </a:r>
            <a:endParaRPr lang="en-CA" sz="1600" b="1">
              <a:latin typeface="Calibri" pitchFamily="34" charset="0"/>
            </a:endParaRPr>
          </a:p>
        </p:txBody>
      </p:sp>
      <p:pic>
        <p:nvPicPr>
          <p:cNvPr id="12301" name="Picture 6" descr="rucnic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25538"/>
            <a:ext cx="2101850" cy="4679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2700338" y="1125538"/>
            <a:ext cx="1943100" cy="4071937"/>
          </a:xfrm>
          <a:prstGeom prst="rect">
            <a:avLst/>
          </a:prstGeom>
          <a:solidFill>
            <a:srgbClr val="3366FF">
              <a:alpha val="3019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solidFill>
                  <a:srgbClr val="FFC000"/>
                </a:solidFill>
                <a:latin typeface="Tahoma" pitchFamily="34" charset="0"/>
              </a:rPr>
              <a:t>New line</a:t>
            </a:r>
            <a:r>
              <a:rPr lang="cs-CZ" b="1" dirty="0">
                <a:latin typeface="Tahoma" pitchFamily="34" charset="0"/>
              </a:rPr>
              <a:t/>
            </a:r>
            <a:br>
              <a:rPr lang="cs-CZ" b="1" dirty="0">
                <a:latin typeface="Tahoma" pitchFamily="34" charset="0"/>
              </a:rPr>
            </a:br>
            <a:r>
              <a:rPr lang="cs-CZ" sz="600" b="1" dirty="0">
                <a:latin typeface="Tahoma" pitchFamily="34" charset="0"/>
              </a:rPr>
              <a:t/>
            </a:r>
            <a:br>
              <a:rPr lang="cs-CZ" sz="600" b="1" dirty="0">
                <a:latin typeface="Tahoma" pitchFamily="34" charset="0"/>
              </a:rPr>
            </a:br>
            <a:r>
              <a:rPr lang="cs-CZ" sz="600" b="1" dirty="0">
                <a:latin typeface="Tahoma" pitchFamily="34" charset="0"/>
              </a:rPr>
              <a:t>  </a:t>
            </a:r>
            <a:r>
              <a:rPr lang="cs-CZ" b="1" dirty="0" err="1">
                <a:latin typeface="Calibri" pitchFamily="34" charset="0"/>
              </a:rPr>
              <a:t>Cavallo</a:t>
            </a:r>
            <a:r>
              <a:rPr lang="cs-CZ" b="1" dirty="0">
                <a:latin typeface="Calibri" pitchFamily="34" charset="0"/>
              </a:rPr>
              <a:t/>
            </a:r>
            <a:br>
              <a:rPr lang="cs-CZ" b="1" dirty="0">
                <a:latin typeface="Calibri" pitchFamily="34" charset="0"/>
              </a:rPr>
            </a:br>
            <a:r>
              <a:rPr lang="cs-CZ" sz="600" b="1" dirty="0">
                <a:latin typeface="Calibri" pitchFamily="34" charset="0"/>
              </a:rPr>
              <a:t/>
            </a:r>
            <a:br>
              <a:rPr lang="cs-CZ" sz="600" b="1" dirty="0">
                <a:latin typeface="Calibri" pitchFamily="34" charset="0"/>
              </a:rPr>
            </a:br>
            <a:r>
              <a:rPr lang="cs-CZ" sz="600" b="1" dirty="0">
                <a:latin typeface="Calibri" pitchFamily="34" charset="0"/>
              </a:rPr>
              <a:t>  </a:t>
            </a:r>
            <a:r>
              <a:rPr lang="cs-CZ" b="1" dirty="0" err="1">
                <a:latin typeface="Calibri" pitchFamily="34" charset="0"/>
              </a:rPr>
              <a:t>Veronela</a:t>
            </a:r>
            <a:r>
              <a:rPr lang="cs-CZ" b="1" dirty="0">
                <a:latin typeface="Calibri" pitchFamily="34" charset="0"/>
              </a:rPr>
              <a:t/>
            </a:r>
            <a:br>
              <a:rPr lang="cs-CZ" b="1" dirty="0">
                <a:latin typeface="Calibri" pitchFamily="34" charset="0"/>
              </a:rPr>
            </a:br>
            <a:r>
              <a:rPr lang="cs-CZ" sz="600" b="1" dirty="0"/>
              <a:t/>
            </a:r>
            <a:br>
              <a:rPr lang="cs-CZ" sz="600" b="1" dirty="0"/>
            </a:br>
            <a:r>
              <a:rPr lang="cs-CZ" sz="600" b="1" dirty="0"/>
              <a:t>  </a:t>
            </a:r>
            <a:r>
              <a:rPr lang="cs-CZ" b="1" dirty="0" err="1">
                <a:latin typeface="Calibri" pitchFamily="34" charset="0"/>
              </a:rPr>
              <a:t>Briana</a:t>
            </a:r>
            <a:r>
              <a:rPr lang="cs-CZ" b="1" dirty="0">
                <a:latin typeface="Calibri" pitchFamily="34" charset="0"/>
              </a:rPr>
              <a:t/>
            </a:r>
            <a:br>
              <a:rPr lang="cs-CZ" b="1" dirty="0">
                <a:latin typeface="Calibri" pitchFamily="34" charset="0"/>
              </a:rPr>
            </a:br>
            <a:r>
              <a:rPr lang="cs-CZ" sz="600" b="1" dirty="0"/>
              <a:t/>
            </a:r>
            <a:br>
              <a:rPr lang="cs-CZ" sz="600" b="1" dirty="0"/>
            </a:br>
            <a:r>
              <a:rPr lang="cs-CZ" sz="600" b="1" dirty="0"/>
              <a:t>  </a:t>
            </a:r>
            <a:r>
              <a:rPr lang="cs-CZ" b="1" dirty="0" err="1">
                <a:latin typeface="Calibri" pitchFamily="34" charset="0"/>
              </a:rPr>
              <a:t>Ebony</a:t>
            </a:r>
            <a:r>
              <a:rPr lang="cs-CZ" b="1" dirty="0">
                <a:latin typeface="Calibri" pitchFamily="34" charset="0"/>
              </a:rPr>
              <a:t/>
            </a:r>
            <a:br>
              <a:rPr lang="cs-CZ" b="1" dirty="0">
                <a:latin typeface="Calibri" pitchFamily="34" charset="0"/>
              </a:rPr>
            </a:br>
            <a:r>
              <a:rPr lang="cs-CZ" sz="600" b="1" dirty="0"/>
              <a:t/>
            </a:r>
            <a:br>
              <a:rPr lang="cs-CZ" sz="600" b="1" dirty="0"/>
            </a:br>
            <a:r>
              <a:rPr lang="cs-CZ" sz="600" b="1" dirty="0"/>
              <a:t>  </a:t>
            </a:r>
            <a:r>
              <a:rPr lang="cs-CZ" b="1" dirty="0" err="1">
                <a:latin typeface="Calibri" pitchFamily="34" charset="0"/>
              </a:rPr>
              <a:t>Avona</a:t>
            </a:r>
            <a:r>
              <a:rPr lang="cs-CZ" b="1" dirty="0">
                <a:latin typeface="Calibri" pitchFamily="34" charset="0"/>
              </a:rPr>
              <a:t/>
            </a:r>
            <a:br>
              <a:rPr lang="cs-CZ" b="1" dirty="0">
                <a:latin typeface="Calibri" pitchFamily="34" charset="0"/>
              </a:rPr>
            </a:br>
            <a:r>
              <a:rPr lang="cs-CZ" sz="1000" b="1" dirty="0">
                <a:latin typeface="Calibri" pitchFamily="34" charset="0"/>
              </a:rPr>
              <a:t/>
            </a:r>
            <a:br>
              <a:rPr lang="cs-CZ" sz="1000" b="1" dirty="0">
                <a:latin typeface="Calibri" pitchFamily="34" charset="0"/>
              </a:rPr>
            </a:br>
            <a:r>
              <a:rPr lang="cs-CZ" sz="1000" b="1" dirty="0">
                <a:latin typeface="Calibri" pitchFamily="34" charset="0"/>
              </a:rPr>
              <a:t/>
            </a:r>
            <a:br>
              <a:rPr lang="cs-CZ" sz="1000" b="1" dirty="0">
                <a:latin typeface="Calibri" pitchFamily="34" charset="0"/>
              </a:rPr>
            </a:br>
            <a:r>
              <a:rPr lang="cs-CZ" b="1" dirty="0" err="1">
                <a:solidFill>
                  <a:srgbClr val="FFC000"/>
                </a:solidFill>
                <a:latin typeface="Tahoma" pitchFamily="34" charset="0"/>
              </a:rPr>
              <a:t>Artline</a:t>
            </a:r>
            <a:r>
              <a:rPr lang="cs-CZ" b="1" dirty="0">
                <a:latin typeface="Tahoma" pitchFamily="34" charset="0"/>
              </a:rPr>
              <a:t/>
            </a:r>
            <a:br>
              <a:rPr lang="cs-CZ" b="1" dirty="0">
                <a:latin typeface="Tahoma" pitchFamily="34" charset="0"/>
              </a:rPr>
            </a:br>
            <a:r>
              <a:rPr lang="cs-CZ" sz="600" b="1" dirty="0">
                <a:latin typeface="Tahoma" pitchFamily="34" charset="0"/>
              </a:rPr>
              <a:t/>
            </a:r>
            <a:br>
              <a:rPr lang="cs-CZ" sz="600" b="1" dirty="0">
                <a:latin typeface="Tahoma" pitchFamily="34" charset="0"/>
              </a:rPr>
            </a:br>
            <a:r>
              <a:rPr lang="cs-CZ" sz="600" b="1" dirty="0">
                <a:latin typeface="Tahoma" pitchFamily="34" charset="0"/>
              </a:rPr>
              <a:t>   </a:t>
            </a:r>
            <a:r>
              <a:rPr lang="cs-CZ" b="1" dirty="0">
                <a:latin typeface="Calibri" pitchFamily="34" charset="0"/>
              </a:rPr>
              <a:t>Kasandra </a:t>
            </a:r>
            <a:r>
              <a:rPr lang="cs-CZ" b="1" dirty="0" err="1">
                <a:latin typeface="Calibri" pitchFamily="34" charset="0"/>
              </a:rPr>
              <a:t>corralit</a:t>
            </a:r>
            <a:r>
              <a:rPr lang="cs-CZ" b="1" dirty="0">
                <a:latin typeface="Calibri" pitchFamily="34" charset="0"/>
              </a:rPr>
              <a:t/>
            </a:r>
            <a:br>
              <a:rPr lang="cs-CZ" b="1" dirty="0">
                <a:latin typeface="Calibri" pitchFamily="34" charset="0"/>
              </a:rPr>
            </a:br>
            <a:r>
              <a:rPr lang="cs-CZ" b="1" dirty="0">
                <a:latin typeface="Calibri" pitchFamily="34" charset="0"/>
              </a:rPr>
              <a:t> </a:t>
            </a:r>
            <a:r>
              <a:rPr lang="cs-CZ" b="1" dirty="0" err="1">
                <a:latin typeface="Calibri" pitchFamily="34" charset="0"/>
              </a:rPr>
              <a:t>frame</a:t>
            </a:r>
            <a:r>
              <a:rPr lang="cs-CZ" b="1" dirty="0">
                <a:latin typeface="Calibri" pitchFamily="34" charset="0"/>
              </a:rPr>
              <a:t/>
            </a:r>
            <a:br>
              <a:rPr lang="cs-CZ" b="1" dirty="0">
                <a:latin typeface="Calibri" pitchFamily="34" charset="0"/>
              </a:rPr>
            </a:br>
            <a:r>
              <a:rPr lang="cs-CZ" sz="600" b="1" dirty="0"/>
              <a:t/>
            </a:r>
            <a:br>
              <a:rPr lang="cs-CZ" sz="600" b="1" dirty="0"/>
            </a:br>
            <a:r>
              <a:rPr lang="cs-CZ" sz="600" b="1" dirty="0"/>
              <a:t>   </a:t>
            </a:r>
            <a:r>
              <a:rPr lang="cs-CZ" b="1" dirty="0" err="1">
                <a:latin typeface="Calibri" pitchFamily="34" charset="0"/>
              </a:rPr>
              <a:t>Cavallo</a:t>
            </a:r>
            <a:r>
              <a:rPr lang="cs-CZ" b="1" dirty="0">
                <a:latin typeface="Calibri" pitchFamily="34" charset="0"/>
              </a:rPr>
              <a:t> </a:t>
            </a:r>
            <a:r>
              <a:rPr lang="cs-CZ" b="1" dirty="0" err="1">
                <a:latin typeface="Calibri" pitchFamily="34" charset="0"/>
              </a:rPr>
              <a:t>corralit</a:t>
            </a:r>
            <a:r>
              <a:rPr lang="cs-CZ" b="1" dirty="0">
                <a:latin typeface="Calibri" pitchFamily="34" charset="0"/>
              </a:rPr>
              <a:t/>
            </a:r>
            <a:br>
              <a:rPr lang="cs-CZ" b="1" dirty="0">
                <a:latin typeface="Calibri" pitchFamily="34" charset="0"/>
              </a:rPr>
            </a:br>
            <a:r>
              <a:rPr lang="cs-CZ" b="1" dirty="0">
                <a:latin typeface="Calibri" pitchFamily="34" charset="0"/>
              </a:rPr>
              <a:t>  </a:t>
            </a:r>
            <a:r>
              <a:rPr lang="cs-CZ" b="1" dirty="0" err="1">
                <a:latin typeface="Calibri" pitchFamily="34" charset="0"/>
              </a:rPr>
              <a:t>frame</a:t>
            </a:r>
            <a:endParaRPr lang="cs-CZ" b="1" dirty="0">
              <a:latin typeface="Calibri" pitchFamily="34" charset="0"/>
            </a:endParaRP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5148263" y="1125538"/>
            <a:ext cx="1439862" cy="4775200"/>
          </a:xfrm>
          <a:prstGeom prst="rect">
            <a:avLst/>
          </a:prstGeom>
          <a:solidFill>
            <a:srgbClr val="3366FF">
              <a:alpha val="3019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solidFill>
                  <a:srgbClr val="FFC000"/>
                </a:solidFill>
                <a:latin typeface="Tahoma" pitchFamily="34" charset="0"/>
              </a:rPr>
              <a:t>Trend line</a:t>
            </a:r>
            <a:r>
              <a:rPr lang="cs-CZ" b="1" dirty="0">
                <a:latin typeface="Tahoma" pitchFamily="34" charset="0"/>
              </a:rPr>
              <a:t/>
            </a:r>
            <a:br>
              <a:rPr lang="cs-CZ" b="1" dirty="0">
                <a:latin typeface="Tahoma" pitchFamily="34" charset="0"/>
              </a:rPr>
            </a:br>
            <a:r>
              <a:rPr lang="cs-CZ" sz="600" b="1" dirty="0">
                <a:latin typeface="Tahoma" pitchFamily="34" charset="0"/>
              </a:rPr>
              <a:t/>
            </a:r>
            <a:br>
              <a:rPr lang="cs-CZ" sz="600" b="1" dirty="0">
                <a:latin typeface="Tahoma" pitchFamily="34" charset="0"/>
              </a:rPr>
            </a:br>
            <a:r>
              <a:rPr lang="cs-CZ" sz="600" b="1" dirty="0">
                <a:latin typeface="Tahoma" pitchFamily="34" charset="0"/>
              </a:rPr>
              <a:t>  </a:t>
            </a:r>
            <a:r>
              <a:rPr lang="cs-CZ" b="1" dirty="0" err="1">
                <a:latin typeface="Calibri" pitchFamily="34" charset="0"/>
              </a:rPr>
              <a:t>Hera</a:t>
            </a:r>
            <a:r>
              <a:rPr lang="cs-CZ" b="1" dirty="0">
                <a:latin typeface="Calibri" pitchFamily="34" charset="0"/>
              </a:rPr>
              <a:t/>
            </a:r>
            <a:br>
              <a:rPr lang="cs-CZ" b="1" dirty="0">
                <a:latin typeface="Calibri" pitchFamily="34" charset="0"/>
              </a:rPr>
            </a:br>
            <a:r>
              <a:rPr lang="cs-CZ" sz="600" b="1" dirty="0">
                <a:latin typeface="Calibri" pitchFamily="34" charset="0"/>
              </a:rPr>
              <a:t/>
            </a:r>
            <a:br>
              <a:rPr lang="cs-CZ" sz="600" b="1" dirty="0">
                <a:latin typeface="Calibri" pitchFamily="34" charset="0"/>
              </a:rPr>
            </a:br>
            <a:r>
              <a:rPr lang="cs-CZ" sz="600" b="1" dirty="0">
                <a:latin typeface="Calibri" pitchFamily="34" charset="0"/>
              </a:rPr>
              <a:t>  </a:t>
            </a:r>
            <a:r>
              <a:rPr lang="cs-CZ" b="1" dirty="0">
                <a:latin typeface="Calibri" pitchFamily="34" charset="0"/>
              </a:rPr>
              <a:t>Kasandra</a:t>
            </a:r>
            <a:br>
              <a:rPr lang="cs-CZ" b="1" dirty="0">
                <a:latin typeface="Calibri" pitchFamily="34" charset="0"/>
              </a:rPr>
            </a:br>
            <a:r>
              <a:rPr lang="cs-CZ" sz="600" b="1" dirty="0"/>
              <a:t/>
            </a:r>
            <a:br>
              <a:rPr lang="cs-CZ" sz="600" b="1" dirty="0"/>
            </a:br>
            <a:r>
              <a:rPr lang="cs-CZ" sz="600" b="1" dirty="0"/>
              <a:t>  </a:t>
            </a:r>
            <a:r>
              <a:rPr lang="cs-CZ" b="1" dirty="0">
                <a:latin typeface="Calibri" pitchFamily="34" charset="0"/>
              </a:rPr>
              <a:t>Kleopatra</a:t>
            </a:r>
            <a:br>
              <a:rPr lang="cs-CZ" b="1" dirty="0">
                <a:latin typeface="Calibri" pitchFamily="34" charset="0"/>
              </a:rPr>
            </a:br>
            <a:r>
              <a:rPr lang="cs-CZ" sz="600" b="1" dirty="0"/>
              <a:t/>
            </a:r>
            <a:br>
              <a:rPr lang="cs-CZ" sz="600" b="1" dirty="0"/>
            </a:br>
            <a:r>
              <a:rPr lang="cs-CZ" sz="600" b="1" dirty="0"/>
              <a:t>  </a:t>
            </a:r>
            <a:r>
              <a:rPr lang="cs-CZ" b="1" dirty="0">
                <a:latin typeface="Calibri" pitchFamily="34" charset="0"/>
              </a:rPr>
              <a:t>Minerva</a:t>
            </a:r>
            <a:br>
              <a:rPr lang="cs-CZ" b="1" dirty="0">
                <a:latin typeface="Calibri" pitchFamily="34" charset="0"/>
              </a:rPr>
            </a:br>
            <a:r>
              <a:rPr lang="cs-CZ" sz="600" b="1" dirty="0"/>
              <a:t/>
            </a:r>
            <a:br>
              <a:rPr lang="cs-CZ" sz="600" b="1" dirty="0"/>
            </a:br>
            <a:r>
              <a:rPr lang="cs-CZ" sz="600" b="1" dirty="0"/>
              <a:t>  </a:t>
            </a:r>
            <a:r>
              <a:rPr lang="cs-CZ" b="1" dirty="0">
                <a:latin typeface="Calibri" pitchFamily="34" charset="0"/>
              </a:rPr>
              <a:t>Charitka</a:t>
            </a:r>
            <a:br>
              <a:rPr lang="cs-CZ" b="1" dirty="0">
                <a:latin typeface="Calibri" pitchFamily="34" charset="0"/>
              </a:rPr>
            </a:br>
            <a:r>
              <a:rPr lang="cs-CZ" sz="600" b="1" dirty="0">
                <a:latin typeface="Calibri" pitchFamily="34" charset="0"/>
              </a:rPr>
              <a:t/>
            </a:r>
            <a:br>
              <a:rPr lang="cs-CZ" sz="600" b="1" dirty="0">
                <a:latin typeface="Calibri" pitchFamily="34" charset="0"/>
              </a:rPr>
            </a:br>
            <a:r>
              <a:rPr lang="cs-CZ" sz="600" b="1" dirty="0">
                <a:latin typeface="Calibri" pitchFamily="34" charset="0"/>
              </a:rPr>
              <a:t>  </a:t>
            </a:r>
            <a:r>
              <a:rPr lang="cs-CZ" b="1" dirty="0">
                <a:latin typeface="Calibri" pitchFamily="34" charset="0"/>
              </a:rPr>
              <a:t>Selena 160</a:t>
            </a:r>
            <a:br>
              <a:rPr lang="cs-CZ" b="1" dirty="0">
                <a:latin typeface="Calibri" pitchFamily="34" charset="0"/>
              </a:rPr>
            </a:br>
            <a:r>
              <a:rPr lang="cs-CZ" sz="600" b="1" dirty="0">
                <a:latin typeface="Calibri" pitchFamily="34" charset="0"/>
              </a:rPr>
              <a:t/>
            </a:r>
            <a:br>
              <a:rPr lang="cs-CZ" sz="600" b="1" dirty="0">
                <a:latin typeface="Calibri" pitchFamily="34" charset="0"/>
              </a:rPr>
            </a:br>
            <a:r>
              <a:rPr lang="cs-CZ" sz="600" b="1" dirty="0">
                <a:latin typeface="Calibri" pitchFamily="34" charset="0"/>
              </a:rPr>
              <a:t>  </a:t>
            </a:r>
            <a:r>
              <a:rPr lang="cs-CZ" b="1" dirty="0">
                <a:latin typeface="Calibri" pitchFamily="34" charset="0"/>
              </a:rPr>
              <a:t>Flora</a:t>
            </a:r>
            <a:br>
              <a:rPr lang="cs-CZ" b="1" dirty="0">
                <a:latin typeface="Calibri" pitchFamily="34" charset="0"/>
              </a:rPr>
            </a:br>
            <a:r>
              <a:rPr lang="cs-CZ" sz="600" b="1" dirty="0">
                <a:latin typeface="Calibri" pitchFamily="34" charset="0"/>
              </a:rPr>
              <a:t/>
            </a:r>
            <a:br>
              <a:rPr lang="cs-CZ" sz="600" b="1" dirty="0">
                <a:latin typeface="Calibri" pitchFamily="34" charset="0"/>
              </a:rPr>
            </a:br>
            <a:r>
              <a:rPr lang="cs-CZ" sz="600" b="1" dirty="0">
                <a:latin typeface="Calibri" pitchFamily="34" charset="0"/>
              </a:rPr>
              <a:t>  </a:t>
            </a:r>
            <a:r>
              <a:rPr lang="cs-CZ" b="1" dirty="0" err="1">
                <a:latin typeface="Calibri" pitchFamily="34" charset="0"/>
              </a:rPr>
              <a:t>Melite</a:t>
            </a:r>
            <a:r>
              <a:rPr lang="cs-CZ" b="1" dirty="0">
                <a:latin typeface="Calibri" pitchFamily="34" charset="0"/>
              </a:rPr>
              <a:t/>
            </a:r>
            <a:br>
              <a:rPr lang="cs-CZ" b="1" dirty="0">
                <a:latin typeface="Calibri" pitchFamily="34" charset="0"/>
              </a:rPr>
            </a:br>
            <a:r>
              <a:rPr lang="cs-CZ" sz="600" b="1" dirty="0">
                <a:latin typeface="Calibri" pitchFamily="34" charset="0"/>
              </a:rPr>
              <a:t/>
            </a:r>
            <a:br>
              <a:rPr lang="cs-CZ" sz="600" b="1" dirty="0">
                <a:latin typeface="Calibri" pitchFamily="34" charset="0"/>
              </a:rPr>
            </a:br>
            <a:r>
              <a:rPr lang="cs-CZ" sz="600" b="1" dirty="0">
                <a:latin typeface="Calibri" pitchFamily="34" charset="0"/>
              </a:rPr>
              <a:t>  </a:t>
            </a:r>
            <a:r>
              <a:rPr lang="cs-CZ" b="1" dirty="0">
                <a:latin typeface="Calibri" pitchFamily="34" charset="0"/>
              </a:rPr>
              <a:t>Iris</a:t>
            </a:r>
            <a:br>
              <a:rPr lang="cs-CZ" b="1" dirty="0">
                <a:latin typeface="Calibri" pitchFamily="34" charset="0"/>
              </a:rPr>
            </a:br>
            <a:r>
              <a:rPr lang="cs-CZ" sz="600" b="1" dirty="0">
                <a:latin typeface="Calibri" pitchFamily="34" charset="0"/>
              </a:rPr>
              <a:t/>
            </a:r>
            <a:br>
              <a:rPr lang="cs-CZ" sz="600" b="1" dirty="0">
                <a:latin typeface="Calibri" pitchFamily="34" charset="0"/>
              </a:rPr>
            </a:br>
            <a:r>
              <a:rPr lang="cs-CZ" sz="600" b="1" dirty="0">
                <a:latin typeface="Calibri" pitchFamily="34" charset="0"/>
              </a:rPr>
              <a:t>  </a:t>
            </a:r>
            <a:r>
              <a:rPr lang="cs-CZ" b="1" dirty="0" err="1">
                <a:latin typeface="Calibri" pitchFamily="34" charset="0"/>
              </a:rPr>
              <a:t>Paria</a:t>
            </a:r>
            <a:r>
              <a:rPr lang="cs-CZ" b="1" dirty="0">
                <a:latin typeface="Calibri" pitchFamily="34" charset="0"/>
              </a:rPr>
              <a:t/>
            </a:r>
            <a:br>
              <a:rPr lang="cs-CZ" b="1" dirty="0">
                <a:latin typeface="Calibri" pitchFamily="34" charset="0"/>
              </a:rPr>
            </a:br>
            <a:r>
              <a:rPr lang="cs-CZ" sz="600" b="1" dirty="0">
                <a:latin typeface="Calibri" pitchFamily="34" charset="0"/>
              </a:rPr>
              <a:t/>
            </a:r>
            <a:br>
              <a:rPr lang="cs-CZ" sz="600" b="1" dirty="0">
                <a:latin typeface="Calibri" pitchFamily="34" charset="0"/>
              </a:rPr>
            </a:br>
            <a:r>
              <a:rPr lang="cs-CZ" sz="600" b="1" dirty="0">
                <a:latin typeface="Calibri" pitchFamily="34" charset="0"/>
              </a:rPr>
              <a:t>  </a:t>
            </a:r>
            <a:r>
              <a:rPr lang="cs-CZ" b="1" dirty="0" err="1">
                <a:latin typeface="Calibri" pitchFamily="34" charset="0"/>
              </a:rPr>
              <a:t>Gaia</a:t>
            </a:r>
            <a:r>
              <a:rPr lang="cs-CZ" b="1" dirty="0">
                <a:latin typeface="Calibri" pitchFamily="34" charset="0"/>
              </a:rPr>
              <a:t/>
            </a:r>
            <a:br>
              <a:rPr lang="cs-CZ" b="1" dirty="0">
                <a:latin typeface="Calibri" pitchFamily="34" charset="0"/>
              </a:rPr>
            </a:br>
            <a:r>
              <a:rPr lang="cs-CZ" sz="600" b="1" dirty="0">
                <a:latin typeface="Calibri" pitchFamily="34" charset="0"/>
              </a:rPr>
              <a:t/>
            </a:r>
            <a:br>
              <a:rPr lang="cs-CZ" sz="600" b="1" dirty="0">
                <a:latin typeface="Calibri" pitchFamily="34" charset="0"/>
              </a:rPr>
            </a:br>
            <a:r>
              <a:rPr lang="cs-CZ" sz="600" b="1" dirty="0">
                <a:latin typeface="Calibri" pitchFamily="34" charset="0"/>
              </a:rPr>
              <a:t>  </a:t>
            </a:r>
            <a:r>
              <a:rPr lang="cs-CZ" b="1" dirty="0" err="1">
                <a:latin typeface="Calibri" pitchFamily="34" charset="0"/>
              </a:rPr>
              <a:t>Helios</a:t>
            </a:r>
            <a:endParaRPr lang="cs-CZ" b="1" dirty="0"/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948488" y="1125538"/>
            <a:ext cx="1439862" cy="2209800"/>
          </a:xfrm>
          <a:prstGeom prst="rect">
            <a:avLst/>
          </a:prstGeom>
          <a:solidFill>
            <a:srgbClr val="3366FF">
              <a:alpha val="3019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solidFill>
                  <a:srgbClr val="FFC000"/>
                </a:solidFill>
                <a:latin typeface="Tahoma" pitchFamily="34" charset="0"/>
              </a:rPr>
              <a:t>Basic line</a:t>
            </a:r>
            <a:r>
              <a:rPr lang="cs-CZ" b="1" dirty="0">
                <a:latin typeface="Tahoma" pitchFamily="34" charset="0"/>
              </a:rPr>
              <a:t/>
            </a:r>
            <a:br>
              <a:rPr lang="cs-CZ" b="1" dirty="0">
                <a:latin typeface="Tahoma" pitchFamily="34" charset="0"/>
              </a:rPr>
            </a:br>
            <a:r>
              <a:rPr lang="cs-CZ" sz="600" b="1" dirty="0">
                <a:latin typeface="Tahoma" pitchFamily="34" charset="0"/>
              </a:rPr>
              <a:t/>
            </a:r>
            <a:br>
              <a:rPr lang="cs-CZ" sz="600" b="1" dirty="0">
                <a:latin typeface="Tahoma" pitchFamily="34" charset="0"/>
              </a:rPr>
            </a:br>
            <a:r>
              <a:rPr lang="cs-CZ" sz="600" b="1" dirty="0">
                <a:latin typeface="Tahoma" pitchFamily="34" charset="0"/>
              </a:rPr>
              <a:t>  </a:t>
            </a:r>
            <a:r>
              <a:rPr lang="cs-CZ" b="1" dirty="0" err="1">
                <a:latin typeface="Calibri" pitchFamily="34" charset="0"/>
              </a:rPr>
              <a:t>Nike</a:t>
            </a:r>
            <a:r>
              <a:rPr lang="cs-CZ" b="1" dirty="0">
                <a:latin typeface="Calibri" pitchFamily="34" charset="0"/>
              </a:rPr>
              <a:t/>
            </a:r>
            <a:br>
              <a:rPr lang="cs-CZ" b="1" dirty="0">
                <a:latin typeface="Calibri" pitchFamily="34" charset="0"/>
              </a:rPr>
            </a:br>
            <a:r>
              <a:rPr lang="cs-CZ" sz="600" b="1" dirty="0">
                <a:latin typeface="Calibri" pitchFamily="34" charset="0"/>
              </a:rPr>
              <a:t/>
            </a:r>
            <a:br>
              <a:rPr lang="cs-CZ" sz="600" b="1" dirty="0">
                <a:latin typeface="Calibri" pitchFamily="34" charset="0"/>
              </a:rPr>
            </a:br>
            <a:r>
              <a:rPr lang="cs-CZ" sz="600" b="1" dirty="0">
                <a:latin typeface="Calibri" pitchFamily="34" charset="0"/>
              </a:rPr>
              <a:t>  </a:t>
            </a:r>
            <a:r>
              <a:rPr lang="cs-CZ" b="1" dirty="0">
                <a:latin typeface="Calibri" pitchFamily="34" charset="0"/>
              </a:rPr>
              <a:t>Nymfa</a:t>
            </a:r>
            <a:br>
              <a:rPr lang="cs-CZ" b="1" dirty="0">
                <a:latin typeface="Calibri" pitchFamily="34" charset="0"/>
              </a:rPr>
            </a:br>
            <a:r>
              <a:rPr lang="cs-CZ" sz="600" b="1" dirty="0"/>
              <a:t/>
            </a:r>
            <a:br>
              <a:rPr lang="cs-CZ" sz="600" b="1" dirty="0"/>
            </a:br>
            <a:r>
              <a:rPr lang="cs-CZ" sz="600" b="1" dirty="0"/>
              <a:t>  </a:t>
            </a:r>
            <a:r>
              <a:rPr lang="cs-CZ" b="1" dirty="0" err="1">
                <a:latin typeface="Calibri" pitchFamily="34" charset="0"/>
              </a:rPr>
              <a:t>Penelope</a:t>
            </a:r>
            <a:r>
              <a:rPr lang="cs-CZ" b="1" dirty="0">
                <a:latin typeface="Calibri" pitchFamily="34" charset="0"/>
              </a:rPr>
              <a:t/>
            </a:r>
            <a:br>
              <a:rPr lang="cs-CZ" b="1" dirty="0">
                <a:latin typeface="Calibri" pitchFamily="34" charset="0"/>
              </a:rPr>
            </a:br>
            <a:r>
              <a:rPr lang="cs-CZ" sz="600" b="1" dirty="0"/>
              <a:t/>
            </a:r>
            <a:br>
              <a:rPr lang="cs-CZ" sz="600" b="1" dirty="0"/>
            </a:br>
            <a:r>
              <a:rPr lang="cs-CZ" sz="600" b="1" dirty="0"/>
              <a:t>  </a:t>
            </a:r>
            <a:r>
              <a:rPr lang="cs-CZ" b="1" dirty="0">
                <a:latin typeface="Calibri" pitchFamily="34" charset="0"/>
              </a:rPr>
              <a:t>Selena 147</a:t>
            </a:r>
            <a:br>
              <a:rPr lang="cs-CZ" b="1" dirty="0">
                <a:latin typeface="Calibri" pitchFamily="34" charset="0"/>
              </a:rPr>
            </a:br>
            <a:r>
              <a:rPr lang="cs-CZ" sz="600" b="1" dirty="0"/>
              <a:t/>
            </a:r>
            <a:br>
              <a:rPr lang="cs-CZ" sz="600" b="1" dirty="0"/>
            </a:br>
            <a:r>
              <a:rPr lang="cs-CZ" sz="600" b="1" dirty="0"/>
              <a:t>  </a:t>
            </a:r>
            <a:r>
              <a:rPr lang="cs-CZ" b="1" dirty="0" err="1">
                <a:latin typeface="Calibri" pitchFamily="34" charset="0"/>
              </a:rPr>
              <a:t>Athena</a:t>
            </a:r>
            <a:endParaRPr lang="cs-CZ" b="1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948488" y="3573463"/>
            <a:ext cx="1439862" cy="1476375"/>
          </a:xfrm>
          <a:prstGeom prst="rect">
            <a:avLst/>
          </a:prstGeom>
          <a:solidFill>
            <a:srgbClr val="3366FF">
              <a:alpha val="3019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 err="1">
                <a:solidFill>
                  <a:srgbClr val="FFC000"/>
                </a:solidFill>
                <a:latin typeface="Tahoma" pitchFamily="34" charset="0"/>
              </a:rPr>
              <a:t>Relax</a:t>
            </a:r>
            <a:r>
              <a:rPr lang="cs-CZ" b="1" dirty="0">
                <a:solidFill>
                  <a:srgbClr val="FFC000"/>
                </a:solidFill>
                <a:latin typeface="Tahoma" pitchFamily="34" charset="0"/>
              </a:rPr>
              <a:t> line</a:t>
            </a:r>
            <a:r>
              <a:rPr lang="cs-CZ" b="1" dirty="0">
                <a:latin typeface="Tahoma" pitchFamily="34" charset="0"/>
              </a:rPr>
              <a:t/>
            </a:r>
            <a:br>
              <a:rPr lang="cs-CZ" b="1" dirty="0">
                <a:latin typeface="Tahoma" pitchFamily="34" charset="0"/>
              </a:rPr>
            </a:br>
            <a:r>
              <a:rPr lang="cs-CZ" sz="600" b="1" dirty="0">
                <a:latin typeface="Tahoma" pitchFamily="34" charset="0"/>
              </a:rPr>
              <a:t/>
            </a:r>
            <a:br>
              <a:rPr lang="cs-CZ" sz="600" b="1" dirty="0">
                <a:latin typeface="Tahoma" pitchFamily="34" charset="0"/>
              </a:rPr>
            </a:br>
            <a:r>
              <a:rPr lang="cs-CZ" sz="600" b="1" dirty="0">
                <a:latin typeface="Tahoma" pitchFamily="34" charset="0"/>
              </a:rPr>
              <a:t>  </a:t>
            </a:r>
            <a:r>
              <a:rPr lang="cs-CZ" b="1" dirty="0" err="1">
                <a:latin typeface="Calibri" pitchFamily="34" charset="0"/>
              </a:rPr>
              <a:t>Air</a:t>
            </a:r>
            <a:r>
              <a:rPr lang="cs-CZ" b="1" dirty="0">
                <a:latin typeface="Calibri" pitchFamily="34" charset="0"/>
              </a:rPr>
              <a:t/>
            </a:r>
            <a:br>
              <a:rPr lang="cs-CZ" b="1" dirty="0">
                <a:latin typeface="Calibri" pitchFamily="34" charset="0"/>
              </a:rPr>
            </a:br>
            <a:r>
              <a:rPr lang="cs-CZ" sz="600" b="1" dirty="0">
                <a:latin typeface="Calibri" pitchFamily="34" charset="0"/>
              </a:rPr>
              <a:t/>
            </a:r>
            <a:br>
              <a:rPr lang="cs-CZ" sz="600" b="1" dirty="0">
                <a:latin typeface="Calibri" pitchFamily="34" charset="0"/>
              </a:rPr>
            </a:br>
            <a:r>
              <a:rPr lang="cs-CZ" sz="600" b="1" dirty="0">
                <a:latin typeface="Calibri" pitchFamily="34" charset="0"/>
              </a:rPr>
              <a:t>  </a:t>
            </a:r>
            <a:r>
              <a:rPr lang="cs-CZ" b="1" dirty="0">
                <a:latin typeface="Calibri" pitchFamily="34" charset="0"/>
              </a:rPr>
              <a:t>Hydro</a:t>
            </a:r>
            <a:br>
              <a:rPr lang="cs-CZ" b="1" dirty="0">
                <a:latin typeface="Calibri" pitchFamily="34" charset="0"/>
              </a:rPr>
            </a:br>
            <a:r>
              <a:rPr lang="cs-CZ" sz="600" b="1" dirty="0"/>
              <a:t/>
            </a:r>
            <a:br>
              <a:rPr lang="cs-CZ" sz="600" b="1" dirty="0"/>
            </a:br>
            <a:r>
              <a:rPr lang="cs-CZ" sz="600" b="1" dirty="0"/>
              <a:t>  </a:t>
            </a:r>
            <a:r>
              <a:rPr lang="cs-CZ" b="1" dirty="0" err="1">
                <a:latin typeface="Calibri" pitchFamily="34" charset="0"/>
              </a:rPr>
              <a:t>Combi</a:t>
            </a:r>
            <a:endParaRPr lang="cs-CZ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 animBg="1"/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6883400" y="549275"/>
            <a:ext cx="2057400" cy="358775"/>
          </a:xfrm>
          <a:prstGeom prst="rect">
            <a:avLst/>
          </a:prstGeom>
          <a:solidFill>
            <a:srgbClr val="666699"/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1" dirty="0">
                <a:solidFill>
                  <a:srgbClr val="FFC000"/>
                </a:solidFill>
                <a:latin typeface="Calibri" pitchFamily="34" charset="0"/>
              </a:rPr>
              <a:t>NEW LINE</a:t>
            </a:r>
            <a:endParaRPr lang="en-CA" sz="16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4348" name="Text Box 18"/>
          <p:cNvSpPr txBox="1">
            <a:spLocks noChangeArrowheads="1"/>
          </p:cNvSpPr>
          <p:nvPr/>
        </p:nvSpPr>
        <p:spPr bwMode="auto">
          <a:xfrm>
            <a:off x="179388" y="1773238"/>
            <a:ext cx="1960562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 dirty="0" err="1">
                <a:solidFill>
                  <a:srgbClr val="FFCC66"/>
                </a:solidFill>
                <a:latin typeface="Tahoma" pitchFamily="34" charset="0"/>
                <a:cs typeface="Tahoma" pitchFamily="34" charset="0"/>
              </a:rPr>
              <a:t>Cavallo</a:t>
            </a:r>
            <a:r>
              <a:rPr lang="cs-CZ" sz="1400" b="1" dirty="0">
                <a:latin typeface="Tahoma" pitchFamily="34" charset="0"/>
                <a:cs typeface="Tahoma" pitchFamily="34" charset="0"/>
              </a:rPr>
              <a:t/>
            </a:r>
            <a:br>
              <a:rPr lang="cs-CZ" sz="1400" b="1" dirty="0">
                <a:latin typeface="Tahoma" pitchFamily="34" charset="0"/>
                <a:cs typeface="Tahoma" pitchFamily="34" charset="0"/>
              </a:rPr>
            </a:br>
            <a:r>
              <a:rPr lang="cs-CZ" sz="1100" b="1" dirty="0">
                <a:latin typeface="Tahoma" pitchFamily="34" charset="0"/>
                <a:cs typeface="Tahoma" pitchFamily="34" charset="0"/>
              </a:rPr>
              <a:t>1500x700,  </a:t>
            </a:r>
          </a:p>
          <a:p>
            <a:pPr>
              <a:spcBef>
                <a:spcPct val="50000"/>
              </a:spcBef>
            </a:pPr>
            <a:r>
              <a:rPr lang="cs-CZ" sz="1100" b="1" dirty="0">
                <a:latin typeface="Tahoma" pitchFamily="34" charset="0"/>
                <a:cs typeface="Tahoma" pitchFamily="34" charset="0"/>
              </a:rPr>
              <a:t>1600x700, </a:t>
            </a:r>
          </a:p>
          <a:p>
            <a:pPr>
              <a:spcBef>
                <a:spcPct val="50000"/>
              </a:spcBef>
            </a:pPr>
            <a:r>
              <a:rPr lang="cs-CZ" sz="1100" b="1" dirty="0">
                <a:latin typeface="Tahoma" pitchFamily="34" charset="0"/>
                <a:cs typeface="Tahoma" pitchFamily="34" charset="0"/>
              </a:rPr>
              <a:t>1700x750</a:t>
            </a:r>
            <a:endParaRPr lang="en-CA" sz="1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349" name="Text Box 19"/>
          <p:cNvSpPr txBox="1">
            <a:spLocks noChangeArrowheads="1"/>
          </p:cNvSpPr>
          <p:nvPr/>
        </p:nvSpPr>
        <p:spPr bwMode="auto">
          <a:xfrm>
            <a:off x="2411413" y="4029075"/>
            <a:ext cx="1744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 dirty="0" err="1">
                <a:solidFill>
                  <a:srgbClr val="FFCC66"/>
                </a:solidFill>
                <a:latin typeface="Tahoma" pitchFamily="34" charset="0"/>
                <a:cs typeface="Tahoma" pitchFamily="34" charset="0"/>
              </a:rPr>
              <a:t>Veronela</a:t>
            </a:r>
            <a:r>
              <a:rPr lang="cs-CZ" sz="1400" b="1" dirty="0">
                <a:latin typeface="Tahoma" pitchFamily="34" charset="0"/>
                <a:cs typeface="Tahoma" pitchFamily="34" charset="0"/>
              </a:rPr>
              <a:t/>
            </a:r>
            <a:br>
              <a:rPr lang="cs-CZ" sz="1400" b="1" dirty="0">
                <a:latin typeface="Tahoma" pitchFamily="34" charset="0"/>
                <a:cs typeface="Tahoma" pitchFamily="34" charset="0"/>
              </a:rPr>
            </a:br>
            <a:r>
              <a:rPr lang="cs-CZ" sz="1000" b="1" dirty="0">
                <a:latin typeface="Tahoma" pitchFamily="34" charset="0"/>
                <a:cs typeface="Tahoma" pitchFamily="34" charset="0"/>
              </a:rPr>
              <a:t/>
            </a:r>
            <a:br>
              <a:rPr lang="cs-CZ" sz="1000" b="1" dirty="0">
                <a:latin typeface="Tahoma" pitchFamily="34" charset="0"/>
                <a:cs typeface="Tahoma" pitchFamily="34" charset="0"/>
              </a:rPr>
            </a:br>
            <a:r>
              <a:rPr lang="cs-CZ" sz="1000" b="1" dirty="0">
                <a:latin typeface="Tahoma" pitchFamily="34" charset="0"/>
                <a:cs typeface="Tahoma" pitchFamily="34" charset="0"/>
              </a:rPr>
              <a:t>1800x800</a:t>
            </a:r>
            <a:endParaRPr lang="en-CA" sz="1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350" name="Text Box 20"/>
          <p:cNvSpPr txBox="1">
            <a:spLocks noChangeArrowheads="1"/>
          </p:cNvSpPr>
          <p:nvPr/>
        </p:nvSpPr>
        <p:spPr bwMode="auto">
          <a:xfrm>
            <a:off x="4643438" y="1844675"/>
            <a:ext cx="1984375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 err="1">
                <a:solidFill>
                  <a:srgbClr val="FFCC66"/>
                </a:solidFill>
                <a:latin typeface="Tahoma" pitchFamily="34" charset="0"/>
                <a:cs typeface="Tahoma" pitchFamily="34" charset="0"/>
              </a:rPr>
              <a:t>Briana</a:t>
            </a:r>
            <a:r>
              <a:rPr lang="cs-CZ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cs-CZ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cs-CZ" sz="1100" b="1" dirty="0" smtClean="0">
                <a:latin typeface="Tahoma" pitchFamily="34" charset="0"/>
                <a:cs typeface="Tahoma" pitchFamily="34" charset="0"/>
              </a:rPr>
              <a:t>1700x750</a:t>
            </a:r>
            <a:r>
              <a:rPr lang="cs-CZ" sz="1100" b="1" dirty="0">
                <a:latin typeface="Tahoma" pitchFamily="34" charset="0"/>
                <a:cs typeface="Tahoma" pitchFamily="34" charset="0"/>
              </a:rPr>
              <a:t>, </a:t>
            </a:r>
          </a:p>
          <a:p>
            <a:pPr>
              <a:spcBef>
                <a:spcPct val="50000"/>
              </a:spcBef>
            </a:pPr>
            <a:r>
              <a:rPr lang="cs-CZ" sz="1100" b="1" dirty="0">
                <a:latin typeface="Tahoma" pitchFamily="34" charset="0"/>
                <a:cs typeface="Tahoma" pitchFamily="34" charset="0"/>
              </a:rPr>
              <a:t>1800x800, </a:t>
            </a:r>
          </a:p>
          <a:p>
            <a:pPr>
              <a:spcBef>
                <a:spcPct val="50000"/>
              </a:spcBef>
            </a:pPr>
            <a:r>
              <a:rPr lang="cs-CZ" sz="1100" b="1" dirty="0">
                <a:latin typeface="Tahoma" pitchFamily="34" charset="0"/>
                <a:cs typeface="Tahoma" pitchFamily="34" charset="0"/>
              </a:rPr>
              <a:t>1850x900</a:t>
            </a:r>
            <a:endParaRPr lang="en-CA" sz="11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280" name="Text Box 21"/>
          <p:cNvSpPr txBox="1">
            <a:spLocks noChangeArrowheads="1"/>
          </p:cNvSpPr>
          <p:nvPr/>
        </p:nvSpPr>
        <p:spPr bwMode="auto">
          <a:xfrm>
            <a:off x="195263" y="4035425"/>
            <a:ext cx="1744662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600" b="1" dirty="0" err="1">
                <a:solidFill>
                  <a:srgbClr val="FFCC66"/>
                </a:solidFill>
                <a:latin typeface="Tahoma" pitchFamily="34" charset="0"/>
                <a:cs typeface="Tahoma" pitchFamily="34" charset="0"/>
              </a:rPr>
              <a:t>Cavallo</a:t>
            </a:r>
            <a:r>
              <a:rPr lang="cs-CZ" sz="1600" b="1" dirty="0">
                <a:latin typeface="Tahoma" pitchFamily="34" charset="0"/>
                <a:cs typeface="Tahoma" pitchFamily="34" charset="0"/>
              </a:rPr>
              <a:t/>
            </a:r>
            <a:br>
              <a:rPr lang="cs-CZ" sz="1600" b="1" dirty="0">
                <a:latin typeface="Tahoma" pitchFamily="34" charset="0"/>
                <a:cs typeface="Tahoma" pitchFamily="34" charset="0"/>
              </a:rPr>
            </a:br>
            <a:r>
              <a:rPr lang="cs-CZ" sz="1050" b="1" dirty="0">
                <a:latin typeface="Tahoma" pitchFamily="34" charset="0"/>
                <a:cs typeface="Tahoma" pitchFamily="34" charset="0"/>
              </a:rPr>
              <a:t/>
            </a:r>
            <a:br>
              <a:rPr lang="cs-CZ" sz="1050" b="1" dirty="0">
                <a:latin typeface="Tahoma" pitchFamily="34" charset="0"/>
                <a:cs typeface="Tahoma" pitchFamily="34" charset="0"/>
              </a:rPr>
            </a:br>
            <a:r>
              <a:rPr lang="cs-CZ" sz="1050" b="1" dirty="0">
                <a:latin typeface="Tahoma" pitchFamily="34" charset="0"/>
                <a:cs typeface="Tahoma" pitchFamily="34" charset="0"/>
              </a:rPr>
              <a:t>1800x800,  </a:t>
            </a:r>
          </a:p>
          <a:p>
            <a:pPr>
              <a:spcBef>
                <a:spcPct val="50000"/>
              </a:spcBef>
              <a:defRPr/>
            </a:pPr>
            <a:r>
              <a:rPr lang="cs-CZ" sz="1050" b="1" dirty="0">
                <a:latin typeface="Tahoma" pitchFamily="34" charset="0"/>
                <a:cs typeface="Tahoma" pitchFamily="34" charset="0"/>
              </a:rPr>
              <a:t>1900x900</a:t>
            </a:r>
            <a:endParaRPr lang="en-CA" sz="105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352" name="Text Box 22"/>
          <p:cNvSpPr txBox="1">
            <a:spLocks noChangeArrowheads="1"/>
          </p:cNvSpPr>
          <p:nvPr/>
        </p:nvSpPr>
        <p:spPr bwMode="auto">
          <a:xfrm>
            <a:off x="2411413" y="1844675"/>
            <a:ext cx="174466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 err="1">
                <a:solidFill>
                  <a:srgbClr val="FFCC66"/>
                </a:solidFill>
                <a:latin typeface="Tahoma" pitchFamily="34" charset="0"/>
                <a:cs typeface="Tahoma" pitchFamily="34" charset="0"/>
              </a:rPr>
              <a:t>Veronela</a:t>
            </a:r>
            <a:r>
              <a:rPr lang="cs-CZ" b="1" dirty="0">
                <a:latin typeface="Tahoma" pitchFamily="34" charset="0"/>
                <a:cs typeface="Tahoma" pitchFamily="34" charset="0"/>
              </a:rPr>
              <a:t/>
            </a:r>
            <a:br>
              <a:rPr lang="cs-CZ" b="1" dirty="0">
                <a:latin typeface="Tahoma" pitchFamily="34" charset="0"/>
                <a:cs typeface="Tahoma" pitchFamily="34" charset="0"/>
              </a:rPr>
            </a:br>
            <a:r>
              <a:rPr lang="cs-CZ" sz="1100" b="1" dirty="0">
                <a:latin typeface="Tahoma" pitchFamily="34" charset="0"/>
                <a:cs typeface="Tahoma" pitchFamily="34" charset="0"/>
              </a:rPr>
              <a:t/>
            </a:r>
            <a:br>
              <a:rPr lang="cs-CZ" sz="1100" b="1" dirty="0">
                <a:latin typeface="Tahoma" pitchFamily="34" charset="0"/>
                <a:cs typeface="Tahoma" pitchFamily="34" charset="0"/>
              </a:rPr>
            </a:br>
            <a:r>
              <a:rPr lang="cs-CZ" sz="1100" b="1" dirty="0">
                <a:latin typeface="Tahoma" pitchFamily="34" charset="0"/>
                <a:cs typeface="Tahoma" pitchFamily="34" charset="0"/>
              </a:rPr>
              <a:t>1600x700, </a:t>
            </a:r>
          </a:p>
          <a:p>
            <a:pPr>
              <a:spcBef>
                <a:spcPct val="50000"/>
              </a:spcBef>
            </a:pPr>
            <a:r>
              <a:rPr lang="cs-CZ" sz="1100" b="1" dirty="0">
                <a:latin typeface="Tahoma" pitchFamily="34" charset="0"/>
                <a:cs typeface="Tahoma" pitchFamily="34" charset="0"/>
              </a:rPr>
              <a:t>1700x750</a:t>
            </a:r>
            <a:endParaRPr lang="en-CA" sz="11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353" name="Text Box 23"/>
          <p:cNvSpPr txBox="1">
            <a:spLocks noChangeArrowheads="1"/>
          </p:cNvSpPr>
          <p:nvPr/>
        </p:nvSpPr>
        <p:spPr bwMode="auto">
          <a:xfrm>
            <a:off x="4635500" y="4037013"/>
            <a:ext cx="174466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 dirty="0" err="1">
                <a:solidFill>
                  <a:srgbClr val="FFCC66"/>
                </a:solidFill>
                <a:latin typeface="Tahoma" pitchFamily="34" charset="0"/>
                <a:cs typeface="Tahoma" pitchFamily="34" charset="0"/>
              </a:rPr>
              <a:t>Ebony</a:t>
            </a:r>
            <a:r>
              <a:rPr lang="cs-CZ" sz="1400" b="1" dirty="0">
                <a:latin typeface="Tahoma" pitchFamily="34" charset="0"/>
                <a:cs typeface="Tahoma" pitchFamily="34" charset="0"/>
              </a:rPr>
              <a:t/>
            </a:r>
            <a:br>
              <a:rPr lang="cs-CZ" sz="1400" b="1" dirty="0">
                <a:latin typeface="Tahoma" pitchFamily="34" charset="0"/>
                <a:cs typeface="Tahoma" pitchFamily="34" charset="0"/>
              </a:rPr>
            </a:br>
            <a:r>
              <a:rPr lang="cs-CZ" sz="1000" b="1" dirty="0">
                <a:latin typeface="Tahoma" pitchFamily="34" charset="0"/>
                <a:cs typeface="Tahoma" pitchFamily="34" charset="0"/>
              </a:rPr>
              <a:t/>
            </a:r>
            <a:br>
              <a:rPr lang="cs-CZ" sz="1000" b="1" dirty="0">
                <a:latin typeface="Tahoma" pitchFamily="34" charset="0"/>
                <a:cs typeface="Tahoma" pitchFamily="34" charset="0"/>
              </a:rPr>
            </a:br>
            <a:r>
              <a:rPr lang="cs-CZ" sz="1000" b="1" dirty="0">
                <a:latin typeface="Tahoma" pitchFamily="34" charset="0"/>
                <a:cs typeface="Tahoma" pitchFamily="34" charset="0"/>
              </a:rPr>
              <a:t>1600x750, </a:t>
            </a:r>
          </a:p>
          <a:p>
            <a:pPr>
              <a:spcBef>
                <a:spcPct val="50000"/>
              </a:spcBef>
            </a:pPr>
            <a:r>
              <a:rPr lang="cs-CZ" sz="1000" b="1" dirty="0">
                <a:latin typeface="Tahoma" pitchFamily="34" charset="0"/>
                <a:cs typeface="Tahoma" pitchFamily="34" charset="0"/>
              </a:rPr>
              <a:t>1700x750</a:t>
            </a:r>
            <a:endParaRPr lang="en-CA" sz="1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354" name="Text Box 24"/>
          <p:cNvSpPr txBox="1">
            <a:spLocks noChangeArrowheads="1"/>
          </p:cNvSpPr>
          <p:nvPr/>
        </p:nvSpPr>
        <p:spPr bwMode="auto">
          <a:xfrm>
            <a:off x="195263" y="6059488"/>
            <a:ext cx="1744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 dirty="0" err="1">
                <a:solidFill>
                  <a:srgbClr val="FFCC66"/>
                </a:solidFill>
                <a:latin typeface="Tahoma" pitchFamily="34" charset="0"/>
                <a:cs typeface="Tahoma" pitchFamily="34" charset="0"/>
              </a:rPr>
              <a:t>Cavallo</a:t>
            </a:r>
            <a:r>
              <a:rPr lang="cs-CZ" sz="1400" b="1" dirty="0">
                <a:latin typeface="Tahoma" pitchFamily="34" charset="0"/>
                <a:cs typeface="Tahoma" pitchFamily="34" charset="0"/>
              </a:rPr>
              <a:t/>
            </a:r>
            <a:br>
              <a:rPr lang="cs-CZ" sz="1400" b="1" dirty="0">
                <a:latin typeface="Tahoma" pitchFamily="34" charset="0"/>
                <a:cs typeface="Tahoma" pitchFamily="34" charset="0"/>
              </a:rPr>
            </a:br>
            <a:r>
              <a:rPr lang="cs-CZ" sz="1000" b="1" dirty="0">
                <a:latin typeface="Tahoma" pitchFamily="34" charset="0"/>
                <a:cs typeface="Tahoma" pitchFamily="34" charset="0"/>
              </a:rPr>
              <a:t/>
            </a:r>
            <a:br>
              <a:rPr lang="cs-CZ" sz="1000" b="1" dirty="0">
                <a:latin typeface="Tahoma" pitchFamily="34" charset="0"/>
                <a:cs typeface="Tahoma" pitchFamily="34" charset="0"/>
              </a:rPr>
            </a:br>
            <a:r>
              <a:rPr lang="cs-CZ" sz="1000" b="1" dirty="0">
                <a:latin typeface="Tahoma" pitchFamily="34" charset="0"/>
                <a:cs typeface="Tahoma" pitchFamily="34" charset="0"/>
              </a:rPr>
              <a:t>1600x900   </a:t>
            </a:r>
            <a:r>
              <a:rPr lang="cs-CZ" sz="1000" b="1" dirty="0" err="1">
                <a:latin typeface="Tahoma" pitchFamily="34" charset="0"/>
                <a:cs typeface="Tahoma" pitchFamily="34" charset="0"/>
              </a:rPr>
              <a:t>Left</a:t>
            </a:r>
            <a:r>
              <a:rPr lang="cs-CZ" sz="1000" b="1" dirty="0">
                <a:latin typeface="Tahoma" pitchFamily="34" charset="0"/>
                <a:cs typeface="Tahoma" pitchFamily="34" charset="0"/>
              </a:rPr>
              <a:t> / </a:t>
            </a:r>
            <a:r>
              <a:rPr lang="cs-CZ" sz="1000" b="1" dirty="0" err="1">
                <a:latin typeface="Tahoma" pitchFamily="34" charset="0"/>
                <a:cs typeface="Tahoma" pitchFamily="34" charset="0"/>
              </a:rPr>
              <a:t>Right</a:t>
            </a:r>
            <a:endParaRPr lang="en-CA" sz="1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355" name="Text Box 25"/>
          <p:cNvSpPr txBox="1">
            <a:spLocks noChangeArrowheads="1"/>
          </p:cNvSpPr>
          <p:nvPr/>
        </p:nvSpPr>
        <p:spPr bwMode="auto">
          <a:xfrm>
            <a:off x="2411413" y="6061075"/>
            <a:ext cx="19446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 dirty="0" err="1">
                <a:solidFill>
                  <a:srgbClr val="FFCC66"/>
                </a:solidFill>
                <a:latin typeface="Tahoma" pitchFamily="34" charset="0"/>
                <a:cs typeface="Tahoma" pitchFamily="34" charset="0"/>
              </a:rPr>
              <a:t>Veronela</a:t>
            </a:r>
            <a:r>
              <a:rPr lang="cs-CZ" sz="1400" b="1" dirty="0">
                <a:latin typeface="Tahoma" pitchFamily="34" charset="0"/>
                <a:cs typeface="Tahoma" pitchFamily="34" charset="0"/>
              </a:rPr>
              <a:t/>
            </a:r>
            <a:br>
              <a:rPr lang="cs-CZ" sz="1400" b="1" dirty="0">
                <a:latin typeface="Tahoma" pitchFamily="34" charset="0"/>
                <a:cs typeface="Tahoma" pitchFamily="34" charset="0"/>
              </a:rPr>
            </a:br>
            <a:r>
              <a:rPr lang="cs-CZ" sz="1000" b="1" dirty="0">
                <a:latin typeface="Tahoma" pitchFamily="34" charset="0"/>
                <a:cs typeface="Tahoma" pitchFamily="34" charset="0"/>
              </a:rPr>
              <a:t/>
            </a:r>
            <a:br>
              <a:rPr lang="cs-CZ" sz="1000" b="1" dirty="0">
                <a:latin typeface="Tahoma" pitchFamily="34" charset="0"/>
                <a:cs typeface="Tahoma" pitchFamily="34" charset="0"/>
              </a:rPr>
            </a:br>
            <a:r>
              <a:rPr lang="cs-CZ" sz="1000" b="1" dirty="0">
                <a:latin typeface="Tahoma" pitchFamily="34" charset="0"/>
                <a:cs typeface="Tahoma" pitchFamily="34" charset="0"/>
              </a:rPr>
              <a:t>1600x1050   </a:t>
            </a:r>
            <a:r>
              <a:rPr lang="cs-CZ" sz="1000" b="1" dirty="0" err="1">
                <a:latin typeface="Tahoma" pitchFamily="34" charset="0"/>
                <a:cs typeface="Tahoma" pitchFamily="34" charset="0"/>
              </a:rPr>
              <a:t>Left</a:t>
            </a:r>
            <a:r>
              <a:rPr lang="cs-CZ" sz="1000" b="1" dirty="0">
                <a:latin typeface="Tahoma" pitchFamily="34" charset="0"/>
                <a:cs typeface="Tahoma" pitchFamily="34" charset="0"/>
              </a:rPr>
              <a:t> / </a:t>
            </a:r>
            <a:r>
              <a:rPr lang="cs-CZ" sz="1000" b="1" dirty="0" err="1">
                <a:latin typeface="Tahoma" pitchFamily="34" charset="0"/>
                <a:cs typeface="Tahoma" pitchFamily="34" charset="0"/>
              </a:rPr>
              <a:t>Right</a:t>
            </a:r>
            <a:endParaRPr lang="en-CA" sz="1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356" name="Text Box 26"/>
          <p:cNvSpPr txBox="1">
            <a:spLocks noChangeArrowheads="1"/>
          </p:cNvSpPr>
          <p:nvPr/>
        </p:nvSpPr>
        <p:spPr bwMode="auto">
          <a:xfrm>
            <a:off x="4635500" y="6061075"/>
            <a:ext cx="1744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 dirty="0" err="1">
                <a:solidFill>
                  <a:srgbClr val="FFCC66"/>
                </a:solidFill>
                <a:latin typeface="Tahoma" pitchFamily="34" charset="0"/>
                <a:cs typeface="Tahoma" pitchFamily="34" charset="0"/>
              </a:rPr>
              <a:t>Avona</a:t>
            </a:r>
            <a:r>
              <a:rPr lang="cs-CZ" sz="1400" b="1" dirty="0">
                <a:latin typeface="Tahoma" pitchFamily="34" charset="0"/>
                <a:cs typeface="Tahoma" pitchFamily="34" charset="0"/>
              </a:rPr>
              <a:t/>
            </a:r>
            <a:br>
              <a:rPr lang="cs-CZ" sz="1400" b="1" dirty="0">
                <a:latin typeface="Tahoma" pitchFamily="34" charset="0"/>
                <a:cs typeface="Tahoma" pitchFamily="34" charset="0"/>
              </a:rPr>
            </a:br>
            <a:r>
              <a:rPr lang="cs-CZ" sz="1000" b="1" dirty="0">
                <a:latin typeface="Tahoma" pitchFamily="34" charset="0"/>
                <a:cs typeface="Tahoma" pitchFamily="34" charset="0"/>
              </a:rPr>
              <a:t/>
            </a:r>
            <a:br>
              <a:rPr lang="cs-CZ" sz="1000" b="1" dirty="0">
                <a:latin typeface="Tahoma" pitchFamily="34" charset="0"/>
                <a:cs typeface="Tahoma" pitchFamily="34" charset="0"/>
              </a:rPr>
            </a:br>
            <a:r>
              <a:rPr lang="cs-CZ" sz="1000" b="1" dirty="0">
                <a:latin typeface="Tahoma" pitchFamily="34" charset="0"/>
                <a:cs typeface="Tahoma" pitchFamily="34" charset="0"/>
              </a:rPr>
              <a:t>1500x900   </a:t>
            </a:r>
            <a:r>
              <a:rPr lang="cs-CZ" sz="1000" b="1" dirty="0" err="1">
                <a:latin typeface="Tahoma" pitchFamily="34" charset="0"/>
                <a:cs typeface="Tahoma" pitchFamily="34" charset="0"/>
              </a:rPr>
              <a:t>Left</a:t>
            </a:r>
            <a:r>
              <a:rPr lang="cs-CZ" sz="1000" b="1" dirty="0">
                <a:latin typeface="Tahoma" pitchFamily="34" charset="0"/>
                <a:cs typeface="Tahoma" pitchFamily="34" charset="0"/>
              </a:rPr>
              <a:t> / </a:t>
            </a:r>
            <a:r>
              <a:rPr lang="cs-CZ" sz="1000" b="1" dirty="0" err="1">
                <a:latin typeface="Tahoma" pitchFamily="34" charset="0"/>
                <a:cs typeface="Tahoma" pitchFamily="34" charset="0"/>
              </a:rPr>
              <a:t>Right</a:t>
            </a:r>
            <a:endParaRPr lang="en-CA" sz="10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3340" name="Picture 28" descr="cakaj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1052513"/>
            <a:ext cx="2051050" cy="30972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2" name="Obrázek 21" descr="Cavallo 1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24944"/>
            <a:ext cx="1547664" cy="1159254"/>
          </a:xfrm>
          <a:prstGeom prst="rect">
            <a:avLst/>
          </a:prstGeom>
        </p:spPr>
      </p:pic>
      <p:pic>
        <p:nvPicPr>
          <p:cNvPr id="23" name="Obrázek 22" descr="Veronella 180 X 80 X 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2924944"/>
            <a:ext cx="1542190" cy="1155154"/>
          </a:xfrm>
          <a:prstGeom prst="rect">
            <a:avLst/>
          </a:prstGeom>
        </p:spPr>
      </p:pic>
      <p:pic>
        <p:nvPicPr>
          <p:cNvPr id="24" name="Obrázek 23" descr="BRIANA 185x90c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656553"/>
            <a:ext cx="1542786" cy="1155600"/>
          </a:xfrm>
          <a:prstGeom prst="rect">
            <a:avLst/>
          </a:prstGeom>
        </p:spPr>
      </p:pic>
      <p:pic>
        <p:nvPicPr>
          <p:cNvPr id="26" name="Obrázek 25" descr="CAVALLO 150.jpg"/>
          <p:cNvPicPr>
            <a:picLocks noChangeAspect="1"/>
          </p:cNvPicPr>
          <p:nvPr/>
        </p:nvPicPr>
        <p:blipFill>
          <a:blip r:embed="rId6" cstate="print"/>
          <a:srcRect t="13682" b="14499"/>
          <a:stretch>
            <a:fillRect/>
          </a:stretch>
        </p:blipFill>
        <p:spPr>
          <a:xfrm>
            <a:off x="0" y="661297"/>
            <a:ext cx="1609045" cy="1155600"/>
          </a:xfrm>
          <a:prstGeom prst="rect">
            <a:avLst/>
          </a:prstGeom>
        </p:spPr>
      </p:pic>
      <p:pic>
        <p:nvPicPr>
          <p:cNvPr id="27" name="Obrázek 26" descr="VERONELA 160.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67744" y="692696"/>
            <a:ext cx="1542785" cy="1155600"/>
          </a:xfrm>
          <a:prstGeom prst="rect">
            <a:avLst/>
          </a:prstGeom>
        </p:spPr>
      </p:pic>
      <p:pic>
        <p:nvPicPr>
          <p:cNvPr id="28" name="Obrázek 27" descr="Ebon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3968" y="2924944"/>
            <a:ext cx="1540800" cy="1155600"/>
          </a:xfrm>
          <a:prstGeom prst="rect">
            <a:avLst/>
          </a:prstGeom>
        </p:spPr>
      </p:pic>
      <p:pic>
        <p:nvPicPr>
          <p:cNvPr id="29" name="Obrázek 28" descr="Cavallo ofset 16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4941168"/>
            <a:ext cx="1540800" cy="1155600"/>
          </a:xfrm>
          <a:prstGeom prst="rect">
            <a:avLst/>
          </a:prstGeom>
        </p:spPr>
      </p:pic>
      <p:pic>
        <p:nvPicPr>
          <p:cNvPr id="30" name="Obrázek 29" descr="Veronella Corner 160X 105 X 4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23728" y="4941168"/>
            <a:ext cx="1542786" cy="1155600"/>
          </a:xfrm>
          <a:prstGeom prst="rect">
            <a:avLst/>
          </a:prstGeom>
        </p:spPr>
      </p:pic>
      <p:pic>
        <p:nvPicPr>
          <p:cNvPr id="31" name="Obrázek 30" descr="Avona P 150 x 90.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211960" y="4941168"/>
            <a:ext cx="1542786" cy="1155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2916238" y="836613"/>
            <a:ext cx="2057400" cy="358775"/>
          </a:xfrm>
          <a:prstGeom prst="rect">
            <a:avLst/>
          </a:prstGeom>
          <a:solidFill>
            <a:srgbClr val="666699"/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1" dirty="0">
                <a:solidFill>
                  <a:srgbClr val="FFCC66"/>
                </a:solidFill>
                <a:latin typeface="Calibri" pitchFamily="34" charset="0"/>
              </a:rPr>
              <a:t>CAVALLO</a:t>
            </a:r>
            <a:endParaRPr lang="en-CA" sz="1600" b="1" dirty="0">
              <a:solidFill>
                <a:srgbClr val="FFCC66"/>
              </a:solidFill>
              <a:latin typeface="Calibri" pitchFamily="34" charset="0"/>
            </a:endParaRPr>
          </a:p>
        </p:txBody>
      </p:sp>
      <p:pic>
        <p:nvPicPr>
          <p:cNvPr id="15363" name="Picture 22" descr="fot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341438"/>
            <a:ext cx="2808287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3" descr="fot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644900"/>
            <a:ext cx="2808287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4" descr="foto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9763" y="1341438"/>
            <a:ext cx="2808287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25" descr="foto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9763" y="3644900"/>
            <a:ext cx="2808287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26" descr="foto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325" y="1341438"/>
            <a:ext cx="2808288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27" descr="foto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325" y="3644900"/>
            <a:ext cx="2808288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Text Box 28"/>
          <p:cNvSpPr txBox="1">
            <a:spLocks noChangeArrowheads="1"/>
          </p:cNvSpPr>
          <p:nvPr/>
        </p:nvSpPr>
        <p:spPr bwMode="auto">
          <a:xfrm>
            <a:off x="323850" y="5876925"/>
            <a:ext cx="2663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 dirty="0">
                <a:solidFill>
                  <a:schemeClr val="bg1"/>
                </a:solidFill>
                <a:latin typeface="Calibri" pitchFamily="34" charset="0"/>
              </a:rPr>
              <a:t>1500x700, 1600x700, 1700x750</a:t>
            </a:r>
            <a:endParaRPr lang="en-CA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370" name="Text Box 29"/>
          <p:cNvSpPr txBox="1">
            <a:spLocks noChangeArrowheads="1"/>
          </p:cNvSpPr>
          <p:nvPr/>
        </p:nvSpPr>
        <p:spPr bwMode="auto">
          <a:xfrm>
            <a:off x="3851275" y="5876925"/>
            <a:ext cx="1744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 dirty="0">
                <a:solidFill>
                  <a:schemeClr val="bg1"/>
                </a:solidFill>
                <a:latin typeface="Calibri" pitchFamily="34" charset="0"/>
              </a:rPr>
              <a:t>1800x800,  1900x900</a:t>
            </a:r>
            <a:endParaRPr lang="en-CA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371" name="Text Box 30"/>
          <p:cNvSpPr txBox="1">
            <a:spLocks noChangeArrowheads="1"/>
          </p:cNvSpPr>
          <p:nvPr/>
        </p:nvSpPr>
        <p:spPr bwMode="auto">
          <a:xfrm>
            <a:off x="6588125" y="5876925"/>
            <a:ext cx="2016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>
                <a:solidFill>
                  <a:schemeClr val="bg1"/>
                </a:solidFill>
                <a:latin typeface="Calibri" pitchFamily="34" charset="0"/>
              </a:rPr>
              <a:t>1600x900   Left / Right</a:t>
            </a:r>
            <a:endParaRPr lang="en-CA" sz="1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Nadpis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3132138" y="836613"/>
            <a:ext cx="2057400" cy="358775"/>
          </a:xfrm>
          <a:prstGeom prst="rect">
            <a:avLst/>
          </a:prstGeom>
          <a:solidFill>
            <a:srgbClr val="666699"/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1">
                <a:solidFill>
                  <a:srgbClr val="FFCC66"/>
                </a:solidFill>
                <a:latin typeface="Calibri" pitchFamily="34" charset="0"/>
              </a:rPr>
              <a:t>VERONELA</a:t>
            </a:r>
            <a:endParaRPr lang="en-CA" sz="1600" b="1">
              <a:solidFill>
                <a:srgbClr val="FFCC66"/>
              </a:solidFill>
              <a:latin typeface="Calibri" pitchFamily="34" charset="0"/>
            </a:endParaRPr>
          </a:p>
        </p:txBody>
      </p:sp>
      <p:sp>
        <p:nvSpPr>
          <p:cNvPr id="16387" name="Text Box 10"/>
          <p:cNvSpPr txBox="1">
            <a:spLocks noChangeArrowheads="1"/>
          </p:cNvSpPr>
          <p:nvPr/>
        </p:nvSpPr>
        <p:spPr bwMode="auto">
          <a:xfrm>
            <a:off x="3924300" y="5876925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1800x800</a:t>
            </a:r>
            <a:endParaRPr lang="en-CA" sz="14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388" name="Text Box 11"/>
          <p:cNvSpPr txBox="1">
            <a:spLocks noChangeArrowheads="1"/>
          </p:cNvSpPr>
          <p:nvPr/>
        </p:nvSpPr>
        <p:spPr bwMode="auto">
          <a:xfrm>
            <a:off x="755650" y="5876925"/>
            <a:ext cx="1744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1600x700</a:t>
            </a:r>
            <a:r>
              <a:rPr lang="cs-CZ" sz="1400" b="1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cs-CZ" sz="14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1700x750</a:t>
            </a:r>
            <a:endParaRPr lang="en-CA" sz="14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389" name="Text Box 12"/>
          <p:cNvSpPr txBox="1">
            <a:spLocks noChangeArrowheads="1"/>
          </p:cNvSpPr>
          <p:nvPr/>
        </p:nvSpPr>
        <p:spPr bwMode="auto">
          <a:xfrm>
            <a:off x="6588125" y="5876925"/>
            <a:ext cx="2376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1600x1050</a:t>
            </a:r>
            <a:r>
              <a:rPr lang="cs-CZ" sz="1400" b="1">
                <a:solidFill>
                  <a:schemeClr val="bg1"/>
                </a:solidFill>
                <a:latin typeface="Calibri" pitchFamily="34" charset="0"/>
              </a:rPr>
              <a:t>   </a:t>
            </a:r>
            <a:r>
              <a:rPr lang="cs-CZ" sz="14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Left / Right</a:t>
            </a:r>
            <a:endParaRPr lang="en-CA" sz="14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6390" name="Picture 13" descr="fot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341438"/>
            <a:ext cx="2808287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4" descr="fot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644900"/>
            <a:ext cx="2808287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5" descr="foto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9763" y="1341438"/>
            <a:ext cx="2808287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6" descr="foto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9763" y="3644900"/>
            <a:ext cx="2808287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7" descr="foto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325" y="1341438"/>
            <a:ext cx="2819400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8" descr="foto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325" y="3644900"/>
            <a:ext cx="2817813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79388" y="5876925"/>
            <a:ext cx="2736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>
                <a:solidFill>
                  <a:schemeClr val="bg1"/>
                </a:solidFill>
                <a:latin typeface="Calibri" pitchFamily="34" charset="0"/>
              </a:rPr>
              <a:t>1700x750, </a:t>
            </a:r>
            <a:r>
              <a:rPr lang="cs-CZ" sz="14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1800x800</a:t>
            </a:r>
            <a:r>
              <a:rPr lang="cs-CZ" sz="1400">
                <a:solidFill>
                  <a:schemeClr val="bg1"/>
                </a:solidFill>
                <a:latin typeface="Calibri" pitchFamily="34" charset="0"/>
              </a:rPr>
              <a:t>, 1850x900</a:t>
            </a:r>
            <a:endParaRPr lang="en-CA" sz="14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7411" name="Picture 13" descr="fot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341438"/>
            <a:ext cx="2808287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4" descr="fot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644900"/>
            <a:ext cx="2808287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15"/>
          <p:cNvSpPr>
            <a:spLocks noChangeArrowheads="1"/>
          </p:cNvSpPr>
          <p:nvPr/>
        </p:nvSpPr>
        <p:spPr bwMode="auto">
          <a:xfrm>
            <a:off x="219075" y="835025"/>
            <a:ext cx="1400175" cy="358775"/>
          </a:xfrm>
          <a:prstGeom prst="rect">
            <a:avLst/>
          </a:prstGeom>
          <a:solidFill>
            <a:srgbClr val="666699"/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1">
                <a:solidFill>
                  <a:srgbClr val="FFCC66"/>
                </a:solidFill>
                <a:latin typeface="Calibri" pitchFamily="34" charset="0"/>
              </a:rPr>
              <a:t>BRIANA</a:t>
            </a:r>
            <a:endParaRPr lang="en-CA" sz="1600" b="1">
              <a:solidFill>
                <a:srgbClr val="FFCC66"/>
              </a:solidFill>
              <a:latin typeface="Calibri" pitchFamily="34" charset="0"/>
            </a:endParaRPr>
          </a:p>
        </p:txBody>
      </p:sp>
      <p:pic>
        <p:nvPicPr>
          <p:cNvPr id="17414" name="Picture 16" descr="fot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9763" y="1341438"/>
            <a:ext cx="2808287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7" descr="foto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9763" y="3644900"/>
            <a:ext cx="2808287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 Box 18"/>
          <p:cNvSpPr txBox="1">
            <a:spLocks noChangeArrowheads="1"/>
          </p:cNvSpPr>
          <p:nvPr/>
        </p:nvSpPr>
        <p:spPr bwMode="auto">
          <a:xfrm>
            <a:off x="3203575" y="5876925"/>
            <a:ext cx="2736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1500x900   Left / Right</a:t>
            </a:r>
            <a:endParaRPr lang="en-CA" sz="140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417" name="Rectangle 19"/>
          <p:cNvSpPr>
            <a:spLocks noChangeArrowheads="1"/>
          </p:cNvSpPr>
          <p:nvPr/>
        </p:nvSpPr>
        <p:spPr bwMode="auto">
          <a:xfrm>
            <a:off x="3203575" y="812800"/>
            <a:ext cx="1439863" cy="358775"/>
          </a:xfrm>
          <a:prstGeom prst="rect">
            <a:avLst/>
          </a:prstGeom>
          <a:solidFill>
            <a:srgbClr val="666699"/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1" dirty="0">
                <a:solidFill>
                  <a:srgbClr val="FFCC66"/>
                </a:solidFill>
                <a:latin typeface="Calibri" pitchFamily="34" charset="0"/>
              </a:rPr>
              <a:t>AVONA</a:t>
            </a:r>
            <a:endParaRPr lang="en-CA" sz="1600" b="1" dirty="0">
              <a:solidFill>
                <a:srgbClr val="FFCC66"/>
              </a:solidFill>
              <a:latin typeface="Calibri" pitchFamily="34" charset="0"/>
            </a:endParaRPr>
          </a:p>
        </p:txBody>
      </p:sp>
      <p:pic>
        <p:nvPicPr>
          <p:cNvPr id="17418" name="Picture 20" descr="foto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0138" y="1341438"/>
            <a:ext cx="27844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21" descr="foto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88075" y="3644900"/>
            <a:ext cx="276066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Text Box 22"/>
          <p:cNvSpPr txBox="1">
            <a:spLocks noChangeArrowheads="1"/>
          </p:cNvSpPr>
          <p:nvPr/>
        </p:nvSpPr>
        <p:spPr bwMode="auto">
          <a:xfrm>
            <a:off x="6156325" y="5876925"/>
            <a:ext cx="2736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1600x750, 1700x750</a:t>
            </a:r>
            <a:endParaRPr lang="en-CA" sz="140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421" name="Rectangle 23"/>
          <p:cNvSpPr>
            <a:spLocks noChangeArrowheads="1"/>
          </p:cNvSpPr>
          <p:nvPr/>
        </p:nvSpPr>
        <p:spPr bwMode="auto">
          <a:xfrm>
            <a:off x="6211888" y="812800"/>
            <a:ext cx="1439862" cy="358775"/>
          </a:xfrm>
          <a:prstGeom prst="rect">
            <a:avLst/>
          </a:prstGeom>
          <a:solidFill>
            <a:srgbClr val="666699"/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1">
                <a:solidFill>
                  <a:srgbClr val="FFCC66"/>
                </a:solidFill>
                <a:latin typeface="Calibri" pitchFamily="34" charset="0"/>
              </a:rPr>
              <a:t>EBONY</a:t>
            </a:r>
            <a:endParaRPr lang="en-CA" sz="1600" b="1">
              <a:solidFill>
                <a:srgbClr val="FFCC66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6883400" y="549275"/>
            <a:ext cx="2057400" cy="647700"/>
          </a:xfrm>
          <a:prstGeom prst="rect">
            <a:avLst/>
          </a:prstGeom>
          <a:solidFill>
            <a:srgbClr val="666699"/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1" dirty="0">
                <a:solidFill>
                  <a:srgbClr val="FFCC66"/>
                </a:solidFill>
                <a:latin typeface="Calibri" pitchFamily="34" charset="0"/>
              </a:rPr>
              <a:t>FREE STANDING BATHTUBS</a:t>
            </a:r>
            <a:endParaRPr lang="en-CA" sz="1600" b="1" dirty="0">
              <a:solidFill>
                <a:srgbClr val="FFCC66"/>
              </a:solidFill>
              <a:latin typeface="Calibri" pitchFamily="34" charset="0"/>
            </a:endParaRPr>
          </a:p>
        </p:txBody>
      </p:sp>
      <p:pic>
        <p:nvPicPr>
          <p:cNvPr id="18435" name="Picture 23" descr="zena_vana_noh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1341438"/>
            <a:ext cx="2060575" cy="30956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436" name="Picture 24" descr="fot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2808287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6" descr="fot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340768"/>
            <a:ext cx="2808288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28"/>
          <p:cNvSpPr>
            <a:spLocks noChangeArrowheads="1"/>
          </p:cNvSpPr>
          <p:nvPr/>
        </p:nvSpPr>
        <p:spPr bwMode="auto">
          <a:xfrm>
            <a:off x="203200" y="908050"/>
            <a:ext cx="1400175" cy="358775"/>
          </a:xfrm>
          <a:prstGeom prst="rect">
            <a:avLst/>
          </a:prstGeom>
          <a:solidFill>
            <a:srgbClr val="666699"/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1" dirty="0">
                <a:solidFill>
                  <a:srgbClr val="FFCC66"/>
                </a:solidFill>
                <a:latin typeface="Calibri" pitchFamily="34" charset="0"/>
              </a:rPr>
              <a:t>PRAGUE</a:t>
            </a:r>
            <a:endParaRPr lang="en-CA" sz="1600" b="1" dirty="0">
              <a:solidFill>
                <a:srgbClr val="FFCC66"/>
              </a:solidFill>
              <a:latin typeface="Calibri" pitchFamily="34" charset="0"/>
            </a:endParaRPr>
          </a:p>
        </p:txBody>
      </p:sp>
      <p:sp>
        <p:nvSpPr>
          <p:cNvPr id="18439" name="Text Box 29"/>
          <p:cNvSpPr txBox="1">
            <a:spLocks noChangeArrowheads="1"/>
          </p:cNvSpPr>
          <p:nvPr/>
        </p:nvSpPr>
        <p:spPr bwMode="auto">
          <a:xfrm>
            <a:off x="467544" y="3645024"/>
            <a:ext cx="2736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1800 x 800 x 430</a:t>
            </a:r>
            <a:endParaRPr lang="en-CA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3563888" y="4481736"/>
            <a:ext cx="3600400" cy="23762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CA" sz="1600" b="1" dirty="0">
              <a:solidFill>
                <a:srgbClr val="FFCC66"/>
              </a:solidFill>
              <a:latin typeface="Calibri" pitchFamily="34" charset="0"/>
            </a:endParaRPr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539552" y="4437112"/>
            <a:ext cx="1400175" cy="358775"/>
          </a:xfrm>
          <a:prstGeom prst="rect">
            <a:avLst/>
          </a:prstGeom>
          <a:solidFill>
            <a:srgbClr val="666699"/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1" dirty="0" smtClean="0">
                <a:solidFill>
                  <a:srgbClr val="FFCC66"/>
                </a:solidFill>
                <a:latin typeface="Calibri" pitchFamily="34" charset="0"/>
              </a:rPr>
              <a:t>Casablanca</a:t>
            </a:r>
            <a:endParaRPr lang="en-CA" sz="1600" b="1" dirty="0">
              <a:solidFill>
                <a:srgbClr val="FFCC66"/>
              </a:solidFill>
              <a:latin typeface="Calibri" pitchFamily="34" charset="0"/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539552" y="5805264"/>
            <a:ext cx="2736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1775 х 780 х 400</a:t>
            </a:r>
            <a:endParaRPr lang="en-CA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" name="Obrázek 11" descr="1775 х 780 х 4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4797152"/>
            <a:ext cx="2619375" cy="17430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6883400" y="549275"/>
            <a:ext cx="2057400" cy="358775"/>
          </a:xfrm>
          <a:prstGeom prst="rect">
            <a:avLst/>
          </a:prstGeom>
          <a:solidFill>
            <a:srgbClr val="666699"/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1">
                <a:solidFill>
                  <a:srgbClr val="FFCC66"/>
                </a:solidFill>
                <a:latin typeface="Calibri" pitchFamily="34" charset="0"/>
              </a:rPr>
              <a:t>CORRALIT BATHTUBS</a:t>
            </a:r>
            <a:endParaRPr lang="en-CA" sz="1600" b="1">
              <a:solidFill>
                <a:srgbClr val="FFCC66"/>
              </a:solidFill>
              <a:latin typeface="Calibri" pitchFamily="34" charset="0"/>
            </a:endParaRPr>
          </a:p>
        </p:txBody>
      </p:sp>
      <p:sp>
        <p:nvSpPr>
          <p:cNvPr id="19465" name="TextovéPole 9"/>
          <p:cNvSpPr txBox="1">
            <a:spLocks noChangeArrowheads="1"/>
          </p:cNvSpPr>
          <p:nvPr/>
        </p:nvSpPr>
        <p:spPr bwMode="auto">
          <a:xfrm>
            <a:off x="5148064" y="6021288"/>
            <a:ext cx="4284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 err="1">
                <a:solidFill>
                  <a:schemeClr val="bg1"/>
                </a:solidFill>
              </a:rPr>
              <a:t>Corralit</a:t>
            </a:r>
            <a:r>
              <a:rPr lang="cs-CZ" dirty="0">
                <a:solidFill>
                  <a:schemeClr val="bg1"/>
                </a:solidFill>
              </a:rPr>
              <a:t> solid </a:t>
            </a:r>
            <a:r>
              <a:rPr lang="cs-CZ" dirty="0" err="1">
                <a:solidFill>
                  <a:schemeClr val="bg1"/>
                </a:solidFill>
              </a:rPr>
              <a:t>surface</a:t>
            </a:r>
            <a:r>
              <a:rPr lang="cs-CZ" dirty="0">
                <a:solidFill>
                  <a:schemeClr val="bg1"/>
                </a:solidFill>
              </a:rPr>
              <a:t> in </a:t>
            </a:r>
            <a:r>
              <a:rPr lang="cs-CZ" dirty="0" err="1">
                <a:solidFill>
                  <a:schemeClr val="bg1"/>
                </a:solidFill>
              </a:rPr>
              <a:t>your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bathroom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" name="Obrázek 9" descr="DSC05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5436096" y="980728"/>
            <a:ext cx="3528392" cy="46085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 descr="CC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196752"/>
            <a:ext cx="1857375" cy="1771650"/>
          </a:xfrm>
          <a:prstGeom prst="rect">
            <a:avLst/>
          </a:prstGeom>
        </p:spPr>
      </p:pic>
      <p:pic>
        <p:nvPicPr>
          <p:cNvPr id="14" name="Obrázek 13" descr="CC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1988840"/>
            <a:ext cx="1504950" cy="1781175"/>
          </a:xfrm>
          <a:prstGeom prst="rect">
            <a:avLst/>
          </a:prstGeom>
        </p:spPr>
      </p:pic>
      <p:pic>
        <p:nvPicPr>
          <p:cNvPr id="15" name="Obrázek 14" descr="K corr pink f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3861048"/>
            <a:ext cx="1543050" cy="12287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6883400" y="549275"/>
            <a:ext cx="2057400" cy="358775"/>
          </a:xfrm>
          <a:prstGeom prst="rect">
            <a:avLst/>
          </a:prstGeom>
          <a:solidFill>
            <a:srgbClr val="666699"/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1" dirty="0">
                <a:solidFill>
                  <a:srgbClr val="FFCC66"/>
                </a:solidFill>
                <a:latin typeface="Calibri" pitchFamily="34" charset="0"/>
              </a:rPr>
              <a:t>KASANDRA CORRALIT</a:t>
            </a:r>
            <a:endParaRPr lang="en-CA" sz="1600" b="1" dirty="0">
              <a:solidFill>
                <a:srgbClr val="FFCC66"/>
              </a:solidFill>
              <a:latin typeface="Calibri" pitchFamily="34" charset="0"/>
            </a:endParaRPr>
          </a:p>
        </p:txBody>
      </p:sp>
      <p:pic>
        <p:nvPicPr>
          <p:cNvPr id="20483" name="Picture 13" descr="kasacor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25538"/>
            <a:ext cx="3455988" cy="23145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484" name="Picture 14" descr="kasacorr2"/>
          <p:cNvPicPr>
            <a:picLocks noChangeAspect="1" noChangeArrowheads="1"/>
          </p:cNvPicPr>
          <p:nvPr/>
        </p:nvPicPr>
        <p:blipFill>
          <a:blip r:embed="rId3" cstate="print"/>
          <a:srcRect b="5278"/>
          <a:stretch>
            <a:fillRect/>
          </a:stretch>
        </p:blipFill>
        <p:spPr bwMode="auto">
          <a:xfrm>
            <a:off x="4788024" y="1052736"/>
            <a:ext cx="3973240" cy="56166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485" name="Picture 15" descr="corralit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77072"/>
            <a:ext cx="3455988" cy="25923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0489" name="TextovéPole 9"/>
          <p:cNvSpPr txBox="1">
            <a:spLocks noChangeArrowheads="1"/>
          </p:cNvSpPr>
          <p:nvPr/>
        </p:nvSpPr>
        <p:spPr bwMode="auto">
          <a:xfrm>
            <a:off x="2051720" y="3573016"/>
            <a:ext cx="2663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dirty="0">
                <a:solidFill>
                  <a:srgbClr val="FFCC66"/>
                </a:solidFill>
              </a:rPr>
              <a:t>Kasandra </a:t>
            </a:r>
            <a:r>
              <a:rPr lang="cs-CZ" b="1" dirty="0" err="1">
                <a:solidFill>
                  <a:srgbClr val="FFCC66"/>
                </a:solidFill>
              </a:rPr>
              <a:t>Corralit</a:t>
            </a:r>
            <a:endParaRPr lang="cs-CZ" b="1" dirty="0">
              <a:solidFill>
                <a:srgbClr val="FFCC6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6883400" y="549275"/>
            <a:ext cx="2057400" cy="358775"/>
          </a:xfrm>
          <a:prstGeom prst="rect">
            <a:avLst/>
          </a:prstGeom>
          <a:solidFill>
            <a:srgbClr val="666699"/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1" dirty="0">
                <a:solidFill>
                  <a:srgbClr val="FFCC66"/>
                </a:solidFill>
                <a:latin typeface="Calibri" pitchFamily="34" charset="0"/>
              </a:rPr>
              <a:t>INTRODUCTION</a:t>
            </a:r>
            <a:endParaRPr lang="en-CA" sz="1600" b="1" dirty="0">
              <a:solidFill>
                <a:srgbClr val="FFCC66"/>
              </a:solidFill>
              <a:latin typeface="Calibri" pitchFamily="34" charset="0"/>
            </a:endParaRPr>
          </a:p>
        </p:txBody>
      </p:sp>
      <p:pic>
        <p:nvPicPr>
          <p:cNvPr id="6147" name="Picture 8" descr="mydlin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638" y="3298825"/>
            <a:ext cx="1377950" cy="32924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2411413" y="1052513"/>
            <a:ext cx="6732587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Tahoma" pitchFamily="34" charset="0"/>
              </a:rPr>
              <a:t>We are the first manufacturer of acrylic baths </a:t>
            </a:r>
            <a:r>
              <a:rPr lang="cs-CZ" sz="2000" dirty="0">
                <a:latin typeface="Tahoma" pitchFamily="34" charset="0"/>
              </a:rPr>
              <a:t/>
            </a:r>
            <a:br>
              <a:rPr lang="cs-CZ" sz="2000" dirty="0">
                <a:latin typeface="Tahoma" pitchFamily="34" charset="0"/>
              </a:rPr>
            </a:br>
            <a:r>
              <a:rPr lang="cs-CZ" sz="2000" dirty="0" err="1">
                <a:latin typeface="Tahoma" pitchFamily="34" charset="0"/>
              </a:rPr>
              <a:t>since</a:t>
            </a:r>
            <a:r>
              <a:rPr lang="cs-CZ" sz="2000" dirty="0">
                <a:latin typeface="Tahoma" pitchFamily="34" charset="0"/>
              </a:rPr>
              <a:t> 1993 </a:t>
            </a:r>
            <a:r>
              <a:rPr lang="en-US" sz="2000" dirty="0">
                <a:latin typeface="Tahoma" pitchFamily="34" charset="0"/>
              </a:rPr>
              <a:t>in the Czech Republic.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Tahoma" pitchFamily="34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Tahoma" pitchFamily="34" charset="0"/>
              </a:rPr>
              <a:t>V</a:t>
            </a:r>
            <a:r>
              <a:rPr lang="cs-CZ" sz="2000" dirty="0">
                <a:latin typeface="Tahoma" pitchFamily="34" charset="0"/>
              </a:rPr>
              <a:t>AGNERPLAST</a:t>
            </a:r>
            <a:r>
              <a:rPr lang="en-US" sz="2000" dirty="0">
                <a:latin typeface="Tahoma" pitchFamily="34" charset="0"/>
              </a:rPr>
              <a:t> produces acrylic baths and trays </a:t>
            </a:r>
            <a:r>
              <a:rPr lang="cs-CZ" sz="2000" dirty="0">
                <a:latin typeface="Tahoma" pitchFamily="34" charset="0"/>
              </a:rPr>
              <a:t/>
            </a:r>
            <a:br>
              <a:rPr lang="cs-CZ" sz="2000" dirty="0">
                <a:latin typeface="Tahoma" pitchFamily="34" charset="0"/>
              </a:rPr>
            </a:br>
            <a:r>
              <a:rPr lang="en-US" sz="2000" dirty="0">
                <a:latin typeface="Tahoma" pitchFamily="34" charset="0"/>
              </a:rPr>
              <a:t>for more than 18 years.</a:t>
            </a:r>
            <a:r>
              <a:rPr lang="cs-CZ" sz="2000" dirty="0">
                <a:latin typeface="Tahoma" pitchFamily="34" charset="0"/>
              </a:rPr>
              <a:t/>
            </a:r>
            <a:br>
              <a:rPr lang="cs-CZ" sz="2000" dirty="0">
                <a:latin typeface="Tahoma" pitchFamily="34" charset="0"/>
              </a:rPr>
            </a:br>
            <a:r>
              <a:rPr lang="en-US" sz="2000" dirty="0">
                <a:latin typeface="Tahoma" pitchFamily="34" charset="0"/>
              </a:rPr>
              <a:t>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Tahoma" pitchFamily="34" charset="0"/>
              </a:rPr>
              <a:t>During this period of time we have significantly improved </a:t>
            </a:r>
            <a:r>
              <a:rPr lang="cs-CZ" sz="2000" dirty="0">
                <a:latin typeface="Tahoma" pitchFamily="34" charset="0"/>
              </a:rPr>
              <a:t/>
            </a:r>
            <a:br>
              <a:rPr lang="cs-CZ" sz="2000" dirty="0">
                <a:latin typeface="Tahoma" pitchFamily="34" charset="0"/>
              </a:rPr>
            </a:br>
            <a:r>
              <a:rPr lang="en-US" sz="2000" dirty="0">
                <a:latin typeface="Tahoma" pitchFamily="34" charset="0"/>
              </a:rPr>
              <a:t>the technological production process and thus the </a:t>
            </a:r>
            <a:r>
              <a:rPr lang="cs-CZ" sz="2000" dirty="0">
                <a:latin typeface="Tahoma" pitchFamily="34" charset="0"/>
              </a:rPr>
              <a:t/>
            </a:r>
            <a:br>
              <a:rPr lang="cs-CZ" sz="2000" dirty="0">
                <a:latin typeface="Tahoma" pitchFamily="34" charset="0"/>
              </a:rPr>
            </a:br>
            <a:r>
              <a:rPr lang="en-US" sz="2000" dirty="0">
                <a:latin typeface="Tahoma" pitchFamily="34" charset="0"/>
              </a:rPr>
              <a:t>quality of our products. </a:t>
            </a:r>
            <a:r>
              <a:rPr lang="cs-CZ" sz="2000" dirty="0">
                <a:latin typeface="Tahoma" pitchFamily="34" charset="0"/>
              </a:rPr>
              <a:t/>
            </a:r>
            <a:br>
              <a:rPr lang="cs-CZ" sz="2000" dirty="0">
                <a:latin typeface="Tahoma" pitchFamily="34" charset="0"/>
              </a:rPr>
            </a:br>
            <a:endParaRPr lang="en-US" sz="2000" dirty="0">
              <a:latin typeface="Tahoma" pitchFamily="34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Tahoma" pitchFamily="34" charset="0"/>
              </a:rPr>
              <a:t>We will again offer a wide range of products for your bathroom, where every customer can choose according to his wishes.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Tahoma" pitchFamily="34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Tahoma" pitchFamily="34" charset="0"/>
              </a:rPr>
              <a:t>We want to make V</a:t>
            </a:r>
            <a:r>
              <a:rPr lang="cs-CZ" sz="2000" dirty="0">
                <a:latin typeface="Tahoma" pitchFamily="34" charset="0"/>
              </a:rPr>
              <a:t>AGNERPLAST</a:t>
            </a:r>
            <a:r>
              <a:rPr lang="en-US" sz="2000" dirty="0">
                <a:latin typeface="Tahoma" pitchFamily="34" charset="0"/>
              </a:rPr>
              <a:t> favorite  by bringing again the perfect combination of quality and price of our products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Kas corralt te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2" y="538162"/>
            <a:ext cx="7686675" cy="578167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055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4623978" cy="6165304"/>
          </a:xfrm>
          <a:prstGeom prst="rect">
            <a:avLst/>
          </a:prstGeom>
        </p:spPr>
      </p:pic>
      <p:pic>
        <p:nvPicPr>
          <p:cNvPr id="3" name="Obrázek 2" descr="Kas. corr . whir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6732240" y="1124744"/>
            <a:ext cx="1790700" cy="1476375"/>
          </a:xfrm>
          <a:prstGeom prst="rect">
            <a:avLst/>
          </a:prstGeom>
        </p:spPr>
      </p:pic>
      <p:pic>
        <p:nvPicPr>
          <p:cNvPr id="4" name="Obrázek 3" descr="KC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2780928"/>
            <a:ext cx="2190750" cy="1419225"/>
          </a:xfrm>
          <a:prstGeom prst="rect">
            <a:avLst/>
          </a:prstGeom>
        </p:spPr>
      </p:pic>
      <p:pic>
        <p:nvPicPr>
          <p:cNvPr id="5" name="Obrázek 4" descr="P1000654.JPG"/>
          <p:cNvPicPr>
            <a:picLocks noChangeAspect="1"/>
          </p:cNvPicPr>
          <p:nvPr/>
        </p:nvPicPr>
        <p:blipFill>
          <a:blip r:embed="rId5" cstate="print"/>
          <a:srcRect l="5128" t="34188" r="5128" b="7692"/>
          <a:stretch>
            <a:fillRect/>
          </a:stretch>
        </p:blipFill>
        <p:spPr>
          <a:xfrm>
            <a:off x="6228184" y="5013176"/>
            <a:ext cx="2520280" cy="122413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6883400" y="549275"/>
            <a:ext cx="2057400" cy="358775"/>
          </a:xfrm>
          <a:prstGeom prst="rect">
            <a:avLst/>
          </a:prstGeom>
          <a:solidFill>
            <a:srgbClr val="666699"/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1">
                <a:solidFill>
                  <a:schemeClr val="bg1"/>
                </a:solidFill>
                <a:latin typeface="Calibri" pitchFamily="34" charset="0"/>
              </a:rPr>
              <a:t>WHIRPOOLS</a:t>
            </a:r>
            <a:endParaRPr lang="en-CA" sz="16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491" name="Picture 11" descr="Mas____n___syst__4d3d5f50914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2450" y="1052513"/>
            <a:ext cx="2027238" cy="30241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493" name="Picture 13" descr="Syst__m_RELAX_4d3d67041159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1052513"/>
            <a:ext cx="2260600" cy="30241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401638" y="1044575"/>
            <a:ext cx="2946400" cy="863600"/>
          </a:xfrm>
          <a:prstGeom prst="rect">
            <a:avLst/>
          </a:prstGeom>
          <a:solidFill>
            <a:srgbClr val="666699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cs-CZ" sz="1600" b="1" dirty="0">
                <a:solidFill>
                  <a:srgbClr val="FFCC66"/>
                </a:solidFill>
                <a:latin typeface="Calibri" pitchFamily="34" charset="0"/>
              </a:rPr>
              <a:t>HYDRO SYSTEM</a:t>
            </a:r>
            <a:r>
              <a:rPr lang="cs-CZ" sz="1600" b="1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cs-CZ" sz="16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1600" b="1" dirty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cs-CZ" sz="1400" b="1" dirty="0">
                <a:solidFill>
                  <a:schemeClr val="bg1"/>
                </a:solidFill>
                <a:latin typeface="Calibri" pitchFamily="34" charset="0"/>
              </a:rPr>
              <a:t>6</a:t>
            </a:r>
            <a:r>
              <a:rPr lang="cs-CZ" sz="1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Calibri" pitchFamily="34" charset="0"/>
              </a:rPr>
              <a:t>large</a:t>
            </a:r>
            <a:r>
              <a:rPr lang="cs-CZ" sz="1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Calibri" pitchFamily="34" charset="0"/>
              </a:rPr>
              <a:t>lateral</a:t>
            </a:r>
            <a:r>
              <a:rPr lang="cs-CZ" sz="1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Calibri" pitchFamily="34" charset="0"/>
              </a:rPr>
              <a:t>jets</a:t>
            </a:r>
            <a:r>
              <a:rPr lang="cs-CZ" sz="1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Calibri" pitchFamily="34" charset="0"/>
              </a:rPr>
              <a:t>and</a:t>
            </a:r>
            <a:r>
              <a:rPr lang="cs-CZ" sz="1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1400" b="1" dirty="0">
                <a:solidFill>
                  <a:schemeClr val="bg1"/>
                </a:solidFill>
                <a:latin typeface="Calibri" pitchFamily="34" charset="0"/>
              </a:rPr>
              <a:t>4</a:t>
            </a:r>
            <a:r>
              <a:rPr lang="cs-CZ" sz="1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Calibri" pitchFamily="34" charset="0"/>
              </a:rPr>
              <a:t>droplets</a:t>
            </a:r>
            <a:r>
              <a:rPr lang="cs-CZ" sz="1400" dirty="0">
                <a:solidFill>
                  <a:schemeClr val="bg1"/>
                </a:solidFill>
                <a:latin typeface="Calibri" pitchFamily="34" charset="0"/>
              </a:rPr>
              <a:t> on</a:t>
            </a:r>
            <a:br>
              <a:rPr lang="cs-CZ" sz="14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1400" dirty="0">
                <a:solidFill>
                  <a:schemeClr val="bg1"/>
                </a:solidFill>
                <a:latin typeface="Calibri" pitchFamily="34" charset="0"/>
              </a:rPr>
              <a:t>   </a:t>
            </a:r>
            <a:r>
              <a:rPr lang="cs-CZ" sz="1400" dirty="0" err="1">
                <a:solidFill>
                  <a:schemeClr val="bg1"/>
                </a:solidFill>
                <a:latin typeface="Calibri" pitchFamily="34" charset="0"/>
              </a:rPr>
              <a:t>the</a:t>
            </a:r>
            <a:r>
              <a:rPr lang="cs-CZ" sz="1400" dirty="0">
                <a:solidFill>
                  <a:schemeClr val="bg1"/>
                </a:solidFill>
                <a:latin typeface="Calibri" pitchFamily="34" charset="0"/>
              </a:rPr>
              <a:t> back </a:t>
            </a:r>
            <a:r>
              <a:rPr lang="cs-CZ" sz="1400" dirty="0" err="1">
                <a:solidFill>
                  <a:schemeClr val="bg1"/>
                </a:solidFill>
                <a:latin typeface="Calibri" pitchFamily="34" charset="0"/>
              </a:rPr>
              <a:t>with</a:t>
            </a:r>
            <a:r>
              <a:rPr lang="cs-CZ" sz="1400" dirty="0">
                <a:solidFill>
                  <a:schemeClr val="bg1"/>
                </a:solidFill>
                <a:latin typeface="Calibri" pitchFamily="34" charset="0"/>
              </a:rPr>
              <a:t> a </a:t>
            </a:r>
            <a:r>
              <a:rPr lang="cs-CZ" sz="1400" dirty="0" err="1">
                <a:solidFill>
                  <a:schemeClr val="bg1"/>
                </a:solidFill>
                <a:latin typeface="Calibri" pitchFamily="34" charset="0"/>
              </a:rPr>
              <a:t>power</a:t>
            </a:r>
            <a:r>
              <a:rPr lang="cs-CZ" sz="1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1400" dirty="0" err="1">
                <a:solidFill>
                  <a:schemeClr val="bg1"/>
                </a:solidFill>
                <a:latin typeface="Calibri" pitchFamily="34" charset="0"/>
              </a:rPr>
              <a:t>control</a:t>
            </a:r>
            <a:r>
              <a:rPr lang="cs-CZ" sz="1400" dirty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en-CA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395288" y="2036763"/>
            <a:ext cx="2946400" cy="863600"/>
          </a:xfrm>
          <a:prstGeom prst="rect">
            <a:avLst/>
          </a:prstGeom>
          <a:solidFill>
            <a:srgbClr val="666699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cs-CZ" sz="1600" b="1">
                <a:solidFill>
                  <a:srgbClr val="FFCC66"/>
                </a:solidFill>
                <a:latin typeface="Calibri" pitchFamily="34" charset="0"/>
              </a:rPr>
              <a:t>AIR SYSTEM</a:t>
            </a:r>
            <a:br>
              <a:rPr lang="cs-CZ" sz="1600" b="1">
                <a:solidFill>
                  <a:srgbClr val="FFCC66"/>
                </a:solidFill>
                <a:latin typeface="Calibri" pitchFamily="34" charset="0"/>
              </a:rPr>
            </a:br>
            <a:r>
              <a:rPr lang="cs-CZ" sz="1600" b="1">
                <a:solidFill>
                  <a:schemeClr val="bg1"/>
                </a:solidFill>
                <a:latin typeface="Calibri" pitchFamily="34" charset="0"/>
              </a:rPr>
              <a:t>   </a:t>
            </a:r>
            <a:r>
              <a:rPr lang="cs-CZ" sz="1400" b="1">
                <a:solidFill>
                  <a:schemeClr val="bg1"/>
                </a:solidFill>
                <a:latin typeface="Calibri" pitchFamily="34" charset="0"/>
              </a:rPr>
              <a:t>8</a:t>
            </a:r>
            <a:r>
              <a:rPr lang="cs-CZ" sz="1400">
                <a:solidFill>
                  <a:schemeClr val="bg1"/>
                </a:solidFill>
                <a:latin typeface="Calibri" pitchFamily="34" charset="0"/>
              </a:rPr>
              <a:t> nozzles on the bottom of the tub,</a:t>
            </a:r>
            <a:br>
              <a:rPr lang="cs-CZ" sz="1400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1400">
                <a:solidFill>
                  <a:schemeClr val="bg1"/>
                </a:solidFill>
                <a:latin typeface="Calibri" pitchFamily="34" charset="0"/>
              </a:rPr>
              <a:t>    which passes the all throught and</a:t>
            </a:r>
            <a:br>
              <a:rPr lang="cs-CZ" sz="1400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1400">
                <a:solidFill>
                  <a:schemeClr val="bg1"/>
                </a:solidFill>
                <a:latin typeface="Calibri" pitchFamily="34" charset="0"/>
              </a:rPr>
              <a:t>    creates a bubble bath.</a:t>
            </a:r>
            <a:endParaRPr lang="en-CA" sz="1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395288" y="3068638"/>
            <a:ext cx="2946400" cy="863600"/>
          </a:xfrm>
          <a:prstGeom prst="rect">
            <a:avLst/>
          </a:prstGeom>
          <a:solidFill>
            <a:srgbClr val="666699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cs-CZ" sz="1600" b="1">
                <a:solidFill>
                  <a:srgbClr val="FFCC66"/>
                </a:solidFill>
                <a:latin typeface="Calibri" pitchFamily="34" charset="0"/>
              </a:rPr>
              <a:t>COMBI SYSTEM</a:t>
            </a:r>
            <a:r>
              <a:rPr lang="cs-CZ" sz="1600" b="1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cs-CZ" sz="1600" b="1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1600" b="1">
                <a:solidFill>
                  <a:schemeClr val="bg1"/>
                </a:solidFill>
                <a:latin typeface="Calibri" pitchFamily="34" charset="0"/>
              </a:rPr>
              <a:t>   </a:t>
            </a:r>
            <a:r>
              <a:rPr lang="cs-CZ" sz="1400">
                <a:solidFill>
                  <a:schemeClr val="bg1"/>
                </a:solidFill>
                <a:latin typeface="Calibri" pitchFamily="34" charset="0"/>
              </a:rPr>
              <a:t>Combination of AIR and HYDRO</a:t>
            </a:r>
            <a:br>
              <a:rPr lang="cs-CZ" sz="1400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1400">
                <a:solidFill>
                  <a:schemeClr val="bg1"/>
                </a:solidFill>
                <a:latin typeface="Calibri" pitchFamily="34" charset="0"/>
              </a:rPr>
              <a:t>    massage systems.</a:t>
            </a:r>
            <a:endParaRPr lang="en-CA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497" name="AutoShape 17"/>
          <p:cNvSpPr>
            <a:spLocks noChangeArrowheads="1"/>
          </p:cNvSpPr>
          <p:nvPr/>
        </p:nvSpPr>
        <p:spPr bwMode="auto">
          <a:xfrm>
            <a:off x="3492500" y="1268413"/>
            <a:ext cx="431800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498" name="AutoShape 18"/>
          <p:cNvSpPr>
            <a:spLocks noChangeArrowheads="1"/>
          </p:cNvSpPr>
          <p:nvPr/>
        </p:nvSpPr>
        <p:spPr bwMode="auto">
          <a:xfrm>
            <a:off x="3492500" y="2205038"/>
            <a:ext cx="431800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499" name="AutoShape 19"/>
          <p:cNvSpPr>
            <a:spLocks noChangeArrowheads="1"/>
          </p:cNvSpPr>
          <p:nvPr/>
        </p:nvSpPr>
        <p:spPr bwMode="auto">
          <a:xfrm>
            <a:off x="3492500" y="3284538"/>
            <a:ext cx="431800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395288" y="4724400"/>
            <a:ext cx="5905500" cy="1657350"/>
          </a:xfrm>
          <a:prstGeom prst="rect">
            <a:avLst/>
          </a:prstGeom>
          <a:solidFill>
            <a:srgbClr val="666699">
              <a:alpha val="39999"/>
            </a:srgbClr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cs-CZ" sz="1600" b="1">
                <a:solidFill>
                  <a:schemeClr val="bg1"/>
                </a:solidFill>
                <a:latin typeface="Calibri" pitchFamily="34" charset="0"/>
              </a:rPr>
              <a:t>All systems are controlled with the pneumatic buttons.</a:t>
            </a:r>
            <a:br>
              <a:rPr lang="cs-CZ" sz="1600" b="1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1600" b="1">
                <a:solidFill>
                  <a:schemeClr val="bg1"/>
                </a:solidFill>
                <a:latin typeface="Calibri" pitchFamily="34" charset="0"/>
              </a:rPr>
              <a:t>Nozzles are available only in chrome.</a:t>
            </a:r>
            <a:br>
              <a:rPr lang="cs-CZ" sz="1600" b="1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1600" b="1">
                <a:solidFill>
                  <a:schemeClr val="bg1"/>
                </a:solidFill>
                <a:latin typeface="Calibri" pitchFamily="34" charset="0"/>
              </a:rPr>
              <a:t>Supplied with disinfection Vitapur.</a:t>
            </a:r>
            <a:br>
              <a:rPr lang="cs-CZ" sz="1600" b="1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1600" b="1">
                <a:solidFill>
                  <a:schemeClr val="bg1"/>
                </a:solidFill>
                <a:latin typeface="Calibri" pitchFamily="34" charset="0"/>
              </a:rPr>
              <a:t>An additional fee for drainage inlet set.</a:t>
            </a:r>
            <a:r>
              <a:rPr lang="cs-CZ" sz="1600" b="1">
                <a:solidFill>
                  <a:srgbClr val="FFCC66"/>
                </a:solidFill>
                <a:latin typeface="Calibri" pitchFamily="34" charset="0"/>
              </a:rPr>
              <a:t/>
            </a:r>
            <a:br>
              <a:rPr lang="cs-CZ" sz="1600" b="1">
                <a:solidFill>
                  <a:srgbClr val="FFCC66"/>
                </a:solidFill>
                <a:latin typeface="Calibri" pitchFamily="34" charset="0"/>
              </a:rPr>
            </a:br>
            <a:r>
              <a:rPr lang="cs-CZ" sz="1600" b="1">
                <a:solidFill>
                  <a:srgbClr val="FFCC66"/>
                </a:solidFill>
                <a:latin typeface="Calibri" pitchFamily="34" charset="0"/>
              </a:rPr>
              <a:t>				</a:t>
            </a:r>
            <a:endParaRPr lang="en-CA" b="1">
              <a:solidFill>
                <a:srgbClr val="FFCC66"/>
              </a:solidFill>
              <a:latin typeface="Calibri" pitchFamily="34" charset="0"/>
            </a:endParaRPr>
          </a:p>
        </p:txBody>
      </p:sp>
      <p:pic>
        <p:nvPicPr>
          <p:cNvPr id="20505" name="Picture 25" descr="2rok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5229225"/>
            <a:ext cx="1511300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4" grpId="0" animBg="1"/>
      <p:bldP spid="20495" grpId="0" animBg="1"/>
      <p:bldP spid="20496" grpId="0" animBg="1"/>
      <p:bldP spid="20497" grpId="0" animBg="1"/>
      <p:bldP spid="20498" grpId="0" animBg="1"/>
      <p:bldP spid="20499" grpId="0" animBg="1"/>
      <p:bldP spid="2050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258763" y="981075"/>
            <a:ext cx="1512887" cy="358775"/>
          </a:xfrm>
          <a:prstGeom prst="rect">
            <a:avLst/>
          </a:prstGeom>
          <a:solidFill>
            <a:srgbClr val="666699"/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cs-CZ" sz="1600" b="1">
                <a:solidFill>
                  <a:srgbClr val="FFCC66"/>
                </a:solidFill>
                <a:latin typeface="Calibri" pitchFamily="34" charset="0"/>
              </a:rPr>
              <a:t>AIR system</a:t>
            </a:r>
            <a:endParaRPr lang="en-CA" sz="1600" b="1">
              <a:solidFill>
                <a:srgbClr val="FFCC66"/>
              </a:solidFill>
              <a:latin typeface="Calibri" pitchFamily="34" charset="0"/>
            </a:endParaRPr>
          </a:p>
        </p:txBody>
      </p:sp>
      <p:pic>
        <p:nvPicPr>
          <p:cNvPr id="22531" name="Picture 13" descr="hydromassag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7688" y="1092200"/>
            <a:ext cx="2032000" cy="30241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2532" name="Picture 14" descr="fot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412875"/>
            <a:ext cx="3024188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5" descr="fot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1412875"/>
            <a:ext cx="3025775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6" descr="foto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379913"/>
            <a:ext cx="3025775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18"/>
          <p:cNvSpPr>
            <a:spLocks noChangeArrowheads="1"/>
          </p:cNvSpPr>
          <p:nvPr/>
        </p:nvSpPr>
        <p:spPr bwMode="auto">
          <a:xfrm>
            <a:off x="3516313" y="981075"/>
            <a:ext cx="1512887" cy="358775"/>
          </a:xfrm>
          <a:prstGeom prst="rect">
            <a:avLst/>
          </a:prstGeom>
          <a:solidFill>
            <a:srgbClr val="666699"/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cs-CZ" sz="1600" b="1">
                <a:solidFill>
                  <a:srgbClr val="FFCC66"/>
                </a:solidFill>
                <a:latin typeface="Calibri" pitchFamily="34" charset="0"/>
              </a:rPr>
              <a:t>HYDRO system</a:t>
            </a:r>
            <a:endParaRPr lang="en-CA" sz="1600" b="1">
              <a:solidFill>
                <a:srgbClr val="FFCC66"/>
              </a:solidFill>
              <a:latin typeface="Calibri" pitchFamily="34" charset="0"/>
            </a:endParaRPr>
          </a:p>
        </p:txBody>
      </p:sp>
      <p:sp>
        <p:nvSpPr>
          <p:cNvPr id="22536" name="Rectangle 19"/>
          <p:cNvSpPr>
            <a:spLocks noChangeArrowheads="1"/>
          </p:cNvSpPr>
          <p:nvPr/>
        </p:nvSpPr>
        <p:spPr bwMode="auto">
          <a:xfrm>
            <a:off x="250825" y="3933825"/>
            <a:ext cx="1512888" cy="358775"/>
          </a:xfrm>
          <a:prstGeom prst="rect">
            <a:avLst/>
          </a:prstGeom>
          <a:solidFill>
            <a:srgbClr val="666699"/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cs-CZ" sz="1600" b="1">
                <a:solidFill>
                  <a:srgbClr val="FFCC66"/>
                </a:solidFill>
                <a:latin typeface="Calibri" pitchFamily="34" charset="0"/>
              </a:rPr>
              <a:t>COMBI system</a:t>
            </a:r>
            <a:endParaRPr lang="en-CA" sz="1600" b="1">
              <a:solidFill>
                <a:srgbClr val="FFCC66"/>
              </a:solidFill>
              <a:latin typeface="Calibri" pitchFamily="34" charset="0"/>
            </a:endParaRPr>
          </a:p>
        </p:txBody>
      </p:sp>
      <p:sp>
        <p:nvSpPr>
          <p:cNvPr id="22537" name="Rectangle 20"/>
          <p:cNvSpPr>
            <a:spLocks noChangeArrowheads="1"/>
          </p:cNvSpPr>
          <p:nvPr/>
        </p:nvSpPr>
        <p:spPr bwMode="auto">
          <a:xfrm>
            <a:off x="6883400" y="549275"/>
            <a:ext cx="2057400" cy="358775"/>
          </a:xfrm>
          <a:prstGeom prst="rect">
            <a:avLst/>
          </a:prstGeom>
          <a:solidFill>
            <a:srgbClr val="666699"/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1">
                <a:solidFill>
                  <a:srgbClr val="FFCC66"/>
                </a:solidFill>
                <a:latin typeface="Calibri" pitchFamily="34" charset="0"/>
              </a:rPr>
              <a:t>WHIRPOOLS</a:t>
            </a:r>
            <a:endParaRPr lang="en-CA" sz="1600" b="1">
              <a:solidFill>
                <a:srgbClr val="FFCC66"/>
              </a:solidFill>
              <a:latin typeface="Calibri" pitchFamily="34" charset="0"/>
            </a:endParaRPr>
          </a:p>
        </p:txBody>
      </p:sp>
      <p:pic>
        <p:nvPicPr>
          <p:cNvPr id="2253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0125" y="5588000"/>
            <a:ext cx="1008063" cy="10556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2539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0125" y="4389438"/>
            <a:ext cx="1082675" cy="10350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2540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463" y="5805488"/>
            <a:ext cx="968375" cy="8366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2541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363" y="4397375"/>
            <a:ext cx="758825" cy="7254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2542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363" y="5229225"/>
            <a:ext cx="750887" cy="495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2543" name="Rectangle 27"/>
          <p:cNvSpPr>
            <a:spLocks noChangeArrowheads="1"/>
          </p:cNvSpPr>
          <p:nvPr/>
        </p:nvSpPr>
        <p:spPr bwMode="auto">
          <a:xfrm>
            <a:off x="4284663" y="3933825"/>
            <a:ext cx="1119187" cy="358775"/>
          </a:xfrm>
          <a:prstGeom prst="rect">
            <a:avLst/>
          </a:prstGeom>
          <a:solidFill>
            <a:srgbClr val="666699"/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cs-CZ" sz="1600" b="1" dirty="0" err="1">
                <a:solidFill>
                  <a:srgbClr val="FFCC66"/>
                </a:solidFill>
                <a:latin typeface="Calibri" pitchFamily="34" charset="0"/>
              </a:rPr>
              <a:t>Jets</a:t>
            </a:r>
            <a:endParaRPr lang="en-CA" sz="1600" b="1" dirty="0">
              <a:solidFill>
                <a:srgbClr val="FFCC66"/>
              </a:solidFill>
              <a:latin typeface="Calibri" pitchFamily="34" charset="0"/>
            </a:endParaRPr>
          </a:p>
        </p:txBody>
      </p:sp>
      <p:sp>
        <p:nvSpPr>
          <p:cNvPr id="22544" name="TextovéPole 16"/>
          <p:cNvSpPr txBox="1">
            <a:spLocks noChangeArrowheads="1"/>
          </p:cNvSpPr>
          <p:nvPr/>
        </p:nvSpPr>
        <p:spPr bwMode="auto">
          <a:xfrm>
            <a:off x="6335713" y="5157788"/>
            <a:ext cx="28082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chemeClr val="bg1"/>
                </a:solidFill>
              </a:rPr>
              <a:t>Vagnerplast Jacuzzi bathtubs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6883400" y="549275"/>
            <a:ext cx="2057400" cy="358775"/>
          </a:xfrm>
          <a:prstGeom prst="rect">
            <a:avLst/>
          </a:prstGeom>
          <a:solidFill>
            <a:srgbClr val="666699"/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1" dirty="0">
                <a:solidFill>
                  <a:srgbClr val="FFCC66"/>
                </a:solidFill>
                <a:latin typeface="Calibri" pitchFamily="34" charset="0"/>
              </a:rPr>
              <a:t>SHOWER LINE</a:t>
            </a:r>
            <a:endParaRPr lang="en-CA" sz="1600" b="1" dirty="0">
              <a:solidFill>
                <a:srgbClr val="FFCC66"/>
              </a:solidFill>
              <a:latin typeface="Calibri" pitchFamily="34" charset="0"/>
            </a:endParaRP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539750" y="1628775"/>
            <a:ext cx="2232025" cy="2520950"/>
          </a:xfrm>
          <a:prstGeom prst="rect">
            <a:avLst/>
          </a:prstGeom>
          <a:solidFill>
            <a:srgbClr val="3366FF">
              <a:alpha val="3019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FFCC66"/>
                </a:solidFill>
                <a:latin typeface="Tahoma" pitchFamily="34" charset="0"/>
              </a:rPr>
              <a:t>CARINA</a:t>
            </a:r>
            <a:r>
              <a:rPr lang="cs-CZ" b="1">
                <a:solidFill>
                  <a:schemeClr val="accent1"/>
                </a:solidFill>
                <a:latin typeface="Tahoma" pitchFamily="34" charset="0"/>
              </a:rPr>
              <a:t/>
            </a:r>
            <a:br>
              <a:rPr lang="cs-CZ" b="1">
                <a:solidFill>
                  <a:schemeClr val="accent1"/>
                </a:solidFill>
                <a:latin typeface="Tahoma" pitchFamily="34" charset="0"/>
              </a:rPr>
            </a:br>
            <a:r>
              <a:rPr lang="cs-CZ" sz="600" b="1">
                <a:solidFill>
                  <a:schemeClr val="bg1"/>
                </a:solidFill>
                <a:latin typeface="Tahoma" pitchFamily="34" charset="0"/>
              </a:rPr>
              <a:t/>
            </a:r>
            <a:br>
              <a:rPr lang="cs-CZ" sz="600" b="1">
                <a:solidFill>
                  <a:schemeClr val="bg1"/>
                </a:solidFill>
                <a:latin typeface="Tahoma" pitchFamily="34" charset="0"/>
              </a:rPr>
            </a:br>
            <a:r>
              <a:rPr lang="cs-CZ" sz="600" b="1">
                <a:solidFill>
                  <a:schemeClr val="bg1"/>
                </a:solidFill>
                <a:latin typeface="Tahoma" pitchFamily="34" charset="0"/>
              </a:rPr>
              <a:t>  </a:t>
            </a:r>
            <a:r>
              <a:rPr lang="cs-CZ" b="1">
                <a:solidFill>
                  <a:schemeClr val="bg1"/>
                </a:solidFill>
                <a:latin typeface="Calibri" pitchFamily="34" charset="0"/>
              </a:rPr>
              <a:t>RV</a:t>
            </a:r>
            <a:br>
              <a:rPr lang="cs-CZ" b="1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600" b="1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cs-CZ" sz="600" b="1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600" b="1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cs-CZ" b="1">
                <a:solidFill>
                  <a:schemeClr val="bg1"/>
                </a:solidFill>
                <a:latin typeface="Calibri" pitchFamily="34" charset="0"/>
              </a:rPr>
              <a:t>KR</a:t>
            </a:r>
            <a:br>
              <a:rPr lang="cs-CZ" b="1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600" b="1">
                <a:solidFill>
                  <a:schemeClr val="bg1"/>
                </a:solidFill>
              </a:rPr>
              <a:t/>
            </a:r>
            <a:br>
              <a:rPr lang="cs-CZ" sz="600" b="1">
                <a:solidFill>
                  <a:schemeClr val="bg1"/>
                </a:solidFill>
              </a:rPr>
            </a:br>
            <a:r>
              <a:rPr lang="cs-CZ" sz="600" b="1">
                <a:solidFill>
                  <a:schemeClr val="bg1"/>
                </a:solidFill>
              </a:rPr>
              <a:t>  </a:t>
            </a:r>
            <a:r>
              <a:rPr lang="cs-CZ" b="1">
                <a:solidFill>
                  <a:schemeClr val="bg1"/>
                </a:solidFill>
                <a:latin typeface="Calibri" pitchFamily="34" charset="0"/>
              </a:rPr>
              <a:t>DOD</a:t>
            </a:r>
            <a:br>
              <a:rPr lang="cs-CZ" b="1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600" b="1">
                <a:solidFill>
                  <a:schemeClr val="bg1"/>
                </a:solidFill>
              </a:rPr>
              <a:t/>
            </a:r>
            <a:br>
              <a:rPr lang="cs-CZ" sz="600" b="1">
                <a:solidFill>
                  <a:schemeClr val="bg1"/>
                </a:solidFill>
              </a:rPr>
            </a:br>
            <a:r>
              <a:rPr lang="cs-CZ" sz="600" b="1">
                <a:solidFill>
                  <a:schemeClr val="bg1"/>
                </a:solidFill>
              </a:rPr>
              <a:t>  </a:t>
            </a:r>
            <a:r>
              <a:rPr lang="cs-CZ" b="1">
                <a:solidFill>
                  <a:schemeClr val="bg1"/>
                </a:solidFill>
                <a:latin typeface="Calibri" pitchFamily="34" charset="0"/>
              </a:rPr>
              <a:t>JOD</a:t>
            </a:r>
            <a:br>
              <a:rPr lang="cs-CZ" b="1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600" b="1">
                <a:solidFill>
                  <a:schemeClr val="bg1"/>
                </a:solidFill>
              </a:rPr>
              <a:t/>
            </a:r>
            <a:br>
              <a:rPr lang="cs-CZ" sz="600" b="1">
                <a:solidFill>
                  <a:schemeClr val="bg1"/>
                </a:solidFill>
              </a:rPr>
            </a:br>
            <a:r>
              <a:rPr lang="cs-CZ" sz="600" b="1">
                <a:solidFill>
                  <a:schemeClr val="bg1"/>
                </a:solidFill>
              </a:rPr>
              <a:t>  </a:t>
            </a:r>
            <a:r>
              <a:rPr lang="cs-CZ" b="1">
                <a:solidFill>
                  <a:schemeClr val="bg1"/>
                </a:solidFill>
                <a:latin typeface="Calibri" pitchFamily="34" charset="0"/>
              </a:rPr>
              <a:t>PS</a:t>
            </a:r>
          </a:p>
        </p:txBody>
      </p:sp>
      <p:pic>
        <p:nvPicPr>
          <p:cNvPr id="22537" name="Picture 9" descr="par_sprcha_las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1125538"/>
            <a:ext cx="2044700" cy="30956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3557" name="Rectangle 10"/>
          <p:cNvSpPr>
            <a:spLocks noChangeArrowheads="1"/>
          </p:cNvSpPr>
          <p:nvPr/>
        </p:nvSpPr>
        <p:spPr bwMode="auto">
          <a:xfrm>
            <a:off x="539750" y="1125538"/>
            <a:ext cx="2232025" cy="358775"/>
          </a:xfrm>
          <a:prstGeom prst="rect">
            <a:avLst/>
          </a:prstGeom>
          <a:solidFill>
            <a:srgbClr val="666699"/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1" dirty="0">
                <a:solidFill>
                  <a:srgbClr val="FFCC66"/>
                </a:solidFill>
                <a:latin typeface="Calibri" pitchFamily="34" charset="0"/>
              </a:rPr>
              <a:t>SHOWER ENCLOSURES</a:t>
            </a:r>
            <a:endParaRPr lang="en-CA" sz="1600" b="1" dirty="0">
              <a:solidFill>
                <a:srgbClr val="FFCC66"/>
              </a:solidFill>
              <a:latin typeface="Calibri" pitchFamily="34" charset="0"/>
            </a:endParaRP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539750" y="4298950"/>
            <a:ext cx="2232025" cy="1489075"/>
          </a:xfrm>
          <a:prstGeom prst="rect">
            <a:avLst/>
          </a:prstGeom>
          <a:solidFill>
            <a:srgbClr val="3366FF">
              <a:alpha val="3019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FFCC66"/>
                </a:solidFill>
                <a:latin typeface="Tahoma" pitchFamily="34" charset="0"/>
              </a:rPr>
              <a:t>SAGITA</a:t>
            </a:r>
            <a:r>
              <a:rPr lang="cs-CZ" b="1">
                <a:solidFill>
                  <a:schemeClr val="accent1"/>
                </a:solidFill>
                <a:latin typeface="Tahoma" pitchFamily="34" charset="0"/>
              </a:rPr>
              <a:t/>
            </a:r>
            <a:br>
              <a:rPr lang="cs-CZ" b="1">
                <a:solidFill>
                  <a:schemeClr val="accent1"/>
                </a:solidFill>
                <a:latin typeface="Tahoma" pitchFamily="34" charset="0"/>
              </a:rPr>
            </a:br>
            <a:r>
              <a:rPr lang="cs-CZ" sz="600" b="1">
                <a:solidFill>
                  <a:schemeClr val="bg1"/>
                </a:solidFill>
                <a:latin typeface="Tahoma" pitchFamily="34" charset="0"/>
              </a:rPr>
              <a:t/>
            </a:r>
            <a:br>
              <a:rPr lang="cs-CZ" sz="600" b="1">
                <a:solidFill>
                  <a:schemeClr val="bg1"/>
                </a:solidFill>
                <a:latin typeface="Tahoma" pitchFamily="34" charset="0"/>
              </a:rPr>
            </a:br>
            <a:r>
              <a:rPr lang="cs-CZ" sz="600" b="1">
                <a:solidFill>
                  <a:schemeClr val="bg1"/>
                </a:solidFill>
                <a:latin typeface="Tahoma" pitchFamily="34" charset="0"/>
              </a:rPr>
              <a:t>  </a:t>
            </a:r>
            <a:r>
              <a:rPr lang="cs-CZ" b="1">
                <a:solidFill>
                  <a:schemeClr val="bg1"/>
                </a:solidFill>
                <a:latin typeface="Calibri" pitchFamily="34" charset="0"/>
              </a:rPr>
              <a:t>RV</a:t>
            </a:r>
            <a:br>
              <a:rPr lang="cs-CZ" b="1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600" b="1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cs-CZ" sz="600" b="1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600" b="1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cs-CZ" b="1">
                <a:solidFill>
                  <a:schemeClr val="bg1"/>
                </a:solidFill>
                <a:latin typeface="Calibri" pitchFamily="34" charset="0"/>
              </a:rPr>
              <a:t>KR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203575" y="1628775"/>
            <a:ext cx="2232025" cy="1368425"/>
          </a:xfrm>
          <a:prstGeom prst="rect">
            <a:avLst/>
          </a:prstGeom>
          <a:solidFill>
            <a:srgbClr val="3366FF">
              <a:alpha val="3019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FFCC66"/>
                </a:solidFill>
                <a:latin typeface="Tahoma" pitchFamily="34" charset="0"/>
              </a:rPr>
              <a:t>CLASSIC</a:t>
            </a:r>
            <a:r>
              <a:rPr lang="cs-CZ" b="1">
                <a:solidFill>
                  <a:schemeClr val="accent1"/>
                </a:solidFill>
                <a:latin typeface="Tahoma" pitchFamily="34" charset="0"/>
              </a:rPr>
              <a:t/>
            </a:r>
            <a:br>
              <a:rPr lang="cs-CZ" b="1">
                <a:solidFill>
                  <a:schemeClr val="accent1"/>
                </a:solidFill>
                <a:latin typeface="Tahoma" pitchFamily="34" charset="0"/>
              </a:rPr>
            </a:br>
            <a:r>
              <a:rPr lang="cs-CZ" sz="600" b="1">
                <a:solidFill>
                  <a:schemeClr val="bg1"/>
                </a:solidFill>
                <a:latin typeface="Tahoma" pitchFamily="34" charset="0"/>
              </a:rPr>
              <a:t/>
            </a:r>
            <a:br>
              <a:rPr lang="cs-CZ" sz="600" b="1">
                <a:solidFill>
                  <a:schemeClr val="bg1"/>
                </a:solidFill>
                <a:latin typeface="Tahoma" pitchFamily="34" charset="0"/>
              </a:rPr>
            </a:br>
            <a:r>
              <a:rPr lang="cs-CZ" sz="600" b="1">
                <a:solidFill>
                  <a:schemeClr val="bg1"/>
                </a:solidFill>
                <a:latin typeface="Tahoma" pitchFamily="34" charset="0"/>
              </a:rPr>
              <a:t>  </a:t>
            </a:r>
            <a:r>
              <a:rPr lang="cs-CZ" b="1">
                <a:solidFill>
                  <a:schemeClr val="bg1"/>
                </a:solidFill>
                <a:latin typeface="Calibri" pitchFamily="34" charset="0"/>
              </a:rPr>
              <a:t>One piece</a:t>
            </a:r>
            <a:br>
              <a:rPr lang="cs-CZ" b="1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600" b="1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cs-CZ" sz="600" b="1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600" b="1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cs-CZ" b="1">
                <a:solidFill>
                  <a:schemeClr val="bg1"/>
                </a:solidFill>
                <a:latin typeface="Calibri" pitchFamily="34" charset="0"/>
              </a:rPr>
              <a:t>Two pieces</a:t>
            </a:r>
          </a:p>
        </p:txBody>
      </p:sp>
      <p:sp>
        <p:nvSpPr>
          <p:cNvPr id="23560" name="Rectangle 13"/>
          <p:cNvSpPr>
            <a:spLocks noChangeArrowheads="1"/>
          </p:cNvSpPr>
          <p:nvPr/>
        </p:nvSpPr>
        <p:spPr bwMode="auto">
          <a:xfrm>
            <a:off x="3203575" y="1125538"/>
            <a:ext cx="2232025" cy="358775"/>
          </a:xfrm>
          <a:prstGeom prst="rect">
            <a:avLst/>
          </a:prstGeom>
          <a:solidFill>
            <a:srgbClr val="666699"/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1" dirty="0">
                <a:solidFill>
                  <a:srgbClr val="FFCC66"/>
                </a:solidFill>
                <a:latin typeface="Calibri" pitchFamily="34" charset="0"/>
              </a:rPr>
              <a:t>BATH SCREENS</a:t>
            </a:r>
            <a:endParaRPr lang="en-CA" sz="1600" b="1" dirty="0">
              <a:solidFill>
                <a:srgbClr val="FFCC66"/>
              </a:solidFill>
              <a:latin typeface="Calibri" pitchFamily="34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203575" y="3141663"/>
            <a:ext cx="2232025" cy="1511300"/>
          </a:xfrm>
          <a:prstGeom prst="rect">
            <a:avLst/>
          </a:prstGeom>
          <a:solidFill>
            <a:srgbClr val="3366FF">
              <a:alpha val="3019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FFCC66"/>
                </a:solidFill>
                <a:latin typeface="Tahoma" pitchFamily="34" charset="0"/>
              </a:rPr>
              <a:t>CORNER</a:t>
            </a:r>
            <a:r>
              <a:rPr lang="cs-CZ" b="1">
                <a:solidFill>
                  <a:schemeClr val="accent1"/>
                </a:solidFill>
                <a:latin typeface="Tahoma" pitchFamily="34" charset="0"/>
              </a:rPr>
              <a:t/>
            </a:r>
            <a:br>
              <a:rPr lang="cs-CZ" b="1">
                <a:solidFill>
                  <a:schemeClr val="accent1"/>
                </a:solidFill>
                <a:latin typeface="Tahoma" pitchFamily="34" charset="0"/>
              </a:rPr>
            </a:br>
            <a:r>
              <a:rPr lang="cs-CZ" sz="600" b="1">
                <a:solidFill>
                  <a:schemeClr val="bg1"/>
                </a:solidFill>
                <a:latin typeface="Tahoma" pitchFamily="34" charset="0"/>
              </a:rPr>
              <a:t/>
            </a:r>
            <a:br>
              <a:rPr lang="cs-CZ" sz="600" b="1">
                <a:solidFill>
                  <a:schemeClr val="bg1"/>
                </a:solidFill>
                <a:latin typeface="Tahoma" pitchFamily="34" charset="0"/>
              </a:rPr>
            </a:br>
            <a:r>
              <a:rPr lang="cs-CZ" sz="600" b="1">
                <a:solidFill>
                  <a:schemeClr val="bg1"/>
                </a:solidFill>
                <a:latin typeface="Tahoma" pitchFamily="34" charset="0"/>
              </a:rPr>
              <a:t>  </a:t>
            </a:r>
            <a:r>
              <a:rPr lang="cs-CZ" b="1">
                <a:solidFill>
                  <a:schemeClr val="bg1"/>
                </a:solidFill>
                <a:latin typeface="Calibri" pitchFamily="34" charset="0"/>
              </a:rPr>
              <a:t>Selena 147</a:t>
            </a:r>
            <a:br>
              <a:rPr lang="cs-CZ" b="1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600" b="1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cs-CZ" sz="600" b="1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600" b="1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cs-CZ" b="1">
                <a:solidFill>
                  <a:schemeClr val="bg1"/>
                </a:solidFill>
                <a:latin typeface="Calibri" pitchFamily="34" charset="0"/>
              </a:rPr>
              <a:t>Selena 160</a:t>
            </a:r>
          </a:p>
        </p:txBody>
      </p:sp>
      <p:sp>
        <p:nvSpPr>
          <p:cNvPr id="23562" name="Rectangle 15"/>
          <p:cNvSpPr>
            <a:spLocks noChangeArrowheads="1"/>
          </p:cNvSpPr>
          <p:nvPr/>
        </p:nvSpPr>
        <p:spPr bwMode="auto">
          <a:xfrm>
            <a:off x="3203575" y="4781550"/>
            <a:ext cx="2232025" cy="358775"/>
          </a:xfrm>
          <a:prstGeom prst="rect">
            <a:avLst/>
          </a:prstGeom>
          <a:solidFill>
            <a:srgbClr val="666699"/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1">
                <a:solidFill>
                  <a:schemeClr val="bg1"/>
                </a:solidFill>
                <a:latin typeface="Calibri" pitchFamily="34" charset="0"/>
              </a:rPr>
              <a:t>NEW COLLECTION</a:t>
            </a:r>
            <a:endParaRPr lang="en-CA" sz="16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203575" y="5229225"/>
            <a:ext cx="2232025" cy="1336675"/>
          </a:xfrm>
          <a:prstGeom prst="rect">
            <a:avLst/>
          </a:prstGeom>
          <a:solidFill>
            <a:srgbClr val="3366FF">
              <a:alpha val="3019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FFCC66"/>
                </a:solidFill>
                <a:latin typeface="Tahoma" pitchFamily="34" charset="0"/>
              </a:rPr>
              <a:t>CARINA</a:t>
            </a:r>
            <a:r>
              <a:rPr lang="cs-CZ" sz="600" b="1">
                <a:solidFill>
                  <a:schemeClr val="bg1"/>
                </a:solidFill>
                <a:latin typeface="Tahoma" pitchFamily="34" charset="0"/>
              </a:rPr>
              <a:t/>
            </a:r>
            <a:br>
              <a:rPr lang="cs-CZ" sz="600" b="1">
                <a:solidFill>
                  <a:schemeClr val="bg1"/>
                </a:solidFill>
                <a:latin typeface="Tahoma" pitchFamily="34" charset="0"/>
              </a:rPr>
            </a:br>
            <a:r>
              <a:rPr lang="cs-CZ" sz="600" b="1">
                <a:solidFill>
                  <a:schemeClr val="bg1"/>
                </a:solidFill>
                <a:latin typeface="Tahoma" pitchFamily="34" charset="0"/>
              </a:rPr>
              <a:t>  </a:t>
            </a:r>
            <a:r>
              <a:rPr lang="cs-CZ" b="1">
                <a:solidFill>
                  <a:schemeClr val="bg1"/>
                </a:solidFill>
                <a:latin typeface="Calibri" pitchFamily="34" charset="0"/>
              </a:rPr>
              <a:t>Walk-In</a:t>
            </a:r>
          </a:p>
        </p:txBody>
      </p:sp>
      <p:pic>
        <p:nvPicPr>
          <p:cNvPr id="23564" name="Picture 18" descr="__ada_SAGITA_4ce13298e515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4564063"/>
            <a:ext cx="800100" cy="1076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3565" name="Picture 19" descr="Vanov___z__st__n_4cea1bcdb3cb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1773238"/>
            <a:ext cx="800100" cy="1076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3566" name="Picture 21" descr="Sel__na_160_b__l_4ce663b991c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8500" y="3438525"/>
            <a:ext cx="800100" cy="1076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3567" name="Picture 22" descr="Carina_RV_4c9e05dc97ba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150" y="1757363"/>
            <a:ext cx="800100" cy="1076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3568" name="Picture 23" descr="Carina_KR_90_4ca09c350333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150" y="2940050"/>
            <a:ext cx="800100" cy="1076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3569" name="Picture 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3" y="5373688"/>
            <a:ext cx="800100" cy="1076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3570" name="TextovéPole 18"/>
          <p:cNvSpPr txBox="1">
            <a:spLocks noChangeArrowheads="1"/>
          </p:cNvSpPr>
          <p:nvPr/>
        </p:nvSpPr>
        <p:spPr bwMode="auto">
          <a:xfrm>
            <a:off x="6372225" y="4724400"/>
            <a:ext cx="22320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chemeClr val="bg1"/>
                </a:solidFill>
              </a:rPr>
              <a:t>From 1.2013 these items will be made only on order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147638" y="4013200"/>
            <a:ext cx="27368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Carina </a:t>
            </a:r>
            <a:r>
              <a:rPr lang="en-US" sz="12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hinged screens are designed in ELOX.</a:t>
            </a:r>
            <a:r>
              <a:rPr lang="cs-CZ" sz="12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F</a:t>
            </a:r>
            <a:r>
              <a:rPr lang="en-US" sz="12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or the production we use a certified secure glass. We also use glass thickness of 5 and 6 mm. </a:t>
            </a:r>
            <a:r>
              <a:rPr lang="cs-CZ" sz="12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cs-CZ" sz="12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en-US" sz="12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Screens can be installed on shower trays or directly on the floor. </a:t>
            </a:r>
          </a:p>
          <a:p>
            <a:r>
              <a:rPr lang="en-US" sz="12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Height of shower enclosure is 1900 mm, for bath screens 1480 mm. </a:t>
            </a:r>
          </a:p>
          <a:p>
            <a:r>
              <a:rPr lang="en-US" sz="12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Glass is fitted with a protective NANO spray that prevents lime scale and dirt.</a:t>
            </a:r>
            <a:endParaRPr lang="en-CA" sz="12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258763" y="835025"/>
            <a:ext cx="1792287" cy="358775"/>
          </a:xfrm>
          <a:prstGeom prst="rect">
            <a:avLst/>
          </a:prstGeom>
          <a:solidFill>
            <a:srgbClr val="666699"/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1">
                <a:solidFill>
                  <a:srgbClr val="FFCC66"/>
                </a:solidFill>
                <a:latin typeface="Calibri" pitchFamily="34" charset="0"/>
              </a:rPr>
              <a:t>CARINA</a:t>
            </a:r>
            <a:endParaRPr lang="en-CA" sz="1600" b="1">
              <a:solidFill>
                <a:srgbClr val="FFCC66"/>
              </a:solidFill>
              <a:latin typeface="Calibri" pitchFamily="34" charset="0"/>
            </a:endParaRPr>
          </a:p>
        </p:txBody>
      </p:sp>
      <p:sp>
        <p:nvSpPr>
          <p:cNvPr id="24580" name="Rectangle 10"/>
          <p:cNvSpPr>
            <a:spLocks noChangeArrowheads="1"/>
          </p:cNvSpPr>
          <p:nvPr/>
        </p:nvSpPr>
        <p:spPr bwMode="auto">
          <a:xfrm>
            <a:off x="3624263" y="820738"/>
            <a:ext cx="1811337" cy="358775"/>
          </a:xfrm>
          <a:prstGeom prst="rect">
            <a:avLst/>
          </a:prstGeom>
          <a:solidFill>
            <a:srgbClr val="666699"/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1" dirty="0">
                <a:solidFill>
                  <a:srgbClr val="FFCC66"/>
                </a:solidFill>
                <a:latin typeface="Calibri" pitchFamily="34" charset="0"/>
              </a:rPr>
              <a:t>SAGITA</a:t>
            </a:r>
            <a:endParaRPr lang="en-CA" sz="1600" b="1" dirty="0">
              <a:solidFill>
                <a:srgbClr val="FFCC66"/>
              </a:solidFill>
              <a:latin typeface="Calibri" pitchFamily="34" charset="0"/>
            </a:endParaRPr>
          </a:p>
        </p:txBody>
      </p:sp>
      <p:sp>
        <p:nvSpPr>
          <p:cNvPr id="24581" name="Rectangle 14"/>
          <p:cNvSpPr>
            <a:spLocks noChangeArrowheads="1"/>
          </p:cNvSpPr>
          <p:nvPr/>
        </p:nvSpPr>
        <p:spPr bwMode="auto">
          <a:xfrm>
            <a:off x="6724650" y="812800"/>
            <a:ext cx="1808163" cy="358775"/>
          </a:xfrm>
          <a:prstGeom prst="rect">
            <a:avLst/>
          </a:prstGeom>
          <a:solidFill>
            <a:srgbClr val="666699"/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1">
                <a:solidFill>
                  <a:srgbClr val="FFCC66"/>
                </a:solidFill>
                <a:latin typeface="Calibri" pitchFamily="34" charset="0"/>
              </a:rPr>
              <a:t>BATH SCREENS</a:t>
            </a:r>
            <a:endParaRPr lang="en-CA" sz="1600" b="1">
              <a:solidFill>
                <a:srgbClr val="FFCC66"/>
              </a:solidFill>
              <a:latin typeface="Calibri" pitchFamily="34" charset="0"/>
            </a:endParaRPr>
          </a:p>
        </p:txBody>
      </p:sp>
      <p:pic>
        <p:nvPicPr>
          <p:cNvPr id="23567" name="Picture 15" descr="fot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341438"/>
            <a:ext cx="18351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16" descr="fot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6325" y="1341438"/>
            <a:ext cx="18319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17" descr="foto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1341438"/>
            <a:ext cx="18319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 Box 18"/>
          <p:cNvSpPr txBox="1">
            <a:spLocks noChangeArrowheads="1"/>
          </p:cNvSpPr>
          <p:nvPr/>
        </p:nvSpPr>
        <p:spPr bwMode="auto">
          <a:xfrm>
            <a:off x="3492500" y="3860800"/>
            <a:ext cx="50879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4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Sagita</a:t>
            </a:r>
            <a:r>
              <a:rPr lang="en-CA" sz="12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shower </a:t>
            </a:r>
            <a:r>
              <a:rPr lang="cs-CZ" sz="12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and bath </a:t>
            </a:r>
            <a:r>
              <a:rPr lang="en-CA" sz="12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screens are made of aluminum profiles in ELOX color or WHITE. </a:t>
            </a:r>
          </a:p>
        </p:txBody>
      </p:sp>
      <p:sp>
        <p:nvSpPr>
          <p:cNvPr id="24586" name="Text Box 19"/>
          <p:cNvSpPr txBox="1">
            <a:spLocks noChangeArrowheads="1"/>
          </p:cNvSpPr>
          <p:nvPr/>
        </p:nvSpPr>
        <p:spPr bwMode="auto">
          <a:xfrm>
            <a:off x="3348038" y="4876800"/>
            <a:ext cx="3240087" cy="1354138"/>
          </a:xfrm>
          <a:prstGeom prst="rect">
            <a:avLst/>
          </a:prstGeom>
          <a:solidFill>
            <a:srgbClr val="666699">
              <a:alpha val="3019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CC66"/>
                </a:solidFill>
                <a:latin typeface="Calibri" pitchFamily="34" charset="0"/>
              </a:rPr>
              <a:t>ATYPICAL SOLUTIONS</a:t>
            </a:r>
            <a:r>
              <a:rPr lang="en-US" sz="1600">
                <a:solidFill>
                  <a:srgbClr val="FFCC66"/>
                </a:solidFill>
                <a:latin typeface="Calibri" pitchFamily="34" charset="0"/>
              </a:rPr>
              <a:t/>
            </a:r>
            <a:br>
              <a:rPr lang="en-US" sz="1600">
                <a:solidFill>
                  <a:srgbClr val="FFCC66"/>
                </a:solidFill>
                <a:latin typeface="Calibri" pitchFamily="34" charset="0"/>
              </a:rPr>
            </a:br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We are able to produce a variety of Carina and Sagita</a:t>
            </a:r>
            <a:r>
              <a:rPr lang="cs-CZ" sz="1600">
                <a:solidFill>
                  <a:schemeClr val="bg1"/>
                </a:solidFill>
                <a:latin typeface="Calibri" pitchFamily="34" charset="0"/>
              </a:rPr>
              <a:t>. </a:t>
            </a:r>
            <a:br>
              <a:rPr lang="cs-CZ" sz="160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600" b="1">
                <a:solidFill>
                  <a:schemeClr val="bg1"/>
                </a:solidFill>
                <a:latin typeface="Calibri" pitchFamily="34" charset="0"/>
              </a:rPr>
              <a:t>Atypical screens are made </a:t>
            </a:r>
            <a:r>
              <a:rPr lang="cs-CZ" sz="1600" b="1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cs-CZ" sz="1600" b="1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600" b="1">
                <a:solidFill>
                  <a:schemeClr val="bg1"/>
                </a:solidFill>
                <a:latin typeface="Calibri" pitchFamily="34" charset="0"/>
              </a:rPr>
              <a:t>up to 2000 mm.</a:t>
            </a:r>
            <a:endParaRPr lang="en-CA" sz="16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587" name="Text Box 20"/>
          <p:cNvSpPr txBox="1">
            <a:spLocks noChangeArrowheads="1"/>
          </p:cNvSpPr>
          <p:nvPr/>
        </p:nvSpPr>
        <p:spPr bwMode="auto">
          <a:xfrm>
            <a:off x="6659563" y="4365625"/>
            <a:ext cx="2305050" cy="1871663"/>
          </a:xfrm>
          <a:prstGeom prst="rect">
            <a:avLst/>
          </a:prstGeom>
          <a:solidFill>
            <a:srgbClr val="666699">
              <a:alpha val="3019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We </a:t>
            </a:r>
            <a:r>
              <a:rPr lang="cs-CZ" sz="1600">
                <a:solidFill>
                  <a:schemeClr val="bg1"/>
                </a:solidFill>
                <a:latin typeface="Calibri" pitchFamily="34" charset="0"/>
              </a:rPr>
              <a:t>use water resistant screens which complies with the EN norm 14428:06/2005</a:t>
            </a:r>
            <a:br>
              <a:rPr lang="cs-CZ" sz="1600">
                <a:solidFill>
                  <a:schemeClr val="bg1"/>
                </a:solidFill>
                <a:latin typeface="Calibri" pitchFamily="34" charset="0"/>
              </a:rPr>
            </a:br>
            <a:endParaRPr lang="en-CA" sz="1600" b="1">
              <a:solidFill>
                <a:srgbClr val="FFCC66"/>
              </a:solidFill>
              <a:latin typeface="Calibri" pitchFamily="34" charset="0"/>
            </a:endParaRPr>
          </a:p>
        </p:txBody>
      </p:sp>
      <p:pic>
        <p:nvPicPr>
          <p:cNvPr id="24588" name="Picture 21" descr="2rok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088" y="5394325"/>
            <a:ext cx="1103312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6883400" y="549275"/>
            <a:ext cx="2057400" cy="358775"/>
          </a:xfrm>
          <a:prstGeom prst="rect">
            <a:avLst/>
          </a:prstGeom>
          <a:solidFill>
            <a:srgbClr val="666699"/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1" dirty="0">
                <a:solidFill>
                  <a:srgbClr val="FFCC66"/>
                </a:solidFill>
                <a:latin typeface="Calibri" pitchFamily="34" charset="0"/>
              </a:rPr>
              <a:t>SHOWER TRAYS</a:t>
            </a:r>
            <a:endParaRPr lang="en-CA" sz="1600" b="1" dirty="0">
              <a:solidFill>
                <a:srgbClr val="FFCC66"/>
              </a:solidFill>
              <a:latin typeface="Calibri" pitchFamily="34" charset="0"/>
            </a:endParaRP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179388" y="1771650"/>
            <a:ext cx="2232025" cy="2809875"/>
          </a:xfrm>
          <a:prstGeom prst="rect">
            <a:avLst/>
          </a:prstGeom>
          <a:solidFill>
            <a:srgbClr val="3366FF">
              <a:alpha val="3019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rgbClr val="FFCC66"/>
                </a:solidFill>
                <a:latin typeface="Tahoma" pitchFamily="34" charset="0"/>
              </a:rPr>
              <a:t>RONA</a:t>
            </a:r>
            <a:r>
              <a:rPr lang="cs-CZ" sz="600" b="1">
                <a:solidFill>
                  <a:schemeClr val="bg1"/>
                </a:solidFill>
                <a:latin typeface="Tahoma" pitchFamily="34" charset="0"/>
              </a:rPr>
              <a:t/>
            </a:r>
            <a:br>
              <a:rPr lang="cs-CZ" sz="600" b="1">
                <a:solidFill>
                  <a:schemeClr val="bg1"/>
                </a:solidFill>
                <a:latin typeface="Tahoma" pitchFamily="34" charset="0"/>
              </a:rPr>
            </a:br>
            <a:endParaRPr lang="cs-CZ" sz="600" b="1">
              <a:solidFill>
                <a:schemeClr val="bg1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endParaRPr lang="cs-CZ" sz="600" b="1">
              <a:solidFill>
                <a:schemeClr val="bg1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cs-CZ" sz="600" b="1">
                <a:solidFill>
                  <a:schemeClr val="bg1"/>
                </a:solidFill>
                <a:latin typeface="Tahoma" pitchFamily="34" charset="0"/>
              </a:rPr>
              <a:t>  </a:t>
            </a:r>
          </a:p>
          <a:p>
            <a:pPr>
              <a:spcBef>
                <a:spcPct val="50000"/>
              </a:spcBef>
            </a:pPr>
            <a:endParaRPr lang="cs-CZ" sz="600" b="1">
              <a:solidFill>
                <a:schemeClr val="bg1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endParaRPr lang="cs-CZ" sz="600" b="1">
              <a:solidFill>
                <a:schemeClr val="bg1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cs-CZ" sz="600" b="1">
                <a:solidFill>
                  <a:schemeClr val="bg1"/>
                </a:solidFill>
                <a:latin typeface="Tahoma" pitchFamily="34" charset="0"/>
              </a:rPr>
              <a:t>    </a:t>
            </a:r>
            <a:r>
              <a:rPr lang="cs-CZ" b="1">
                <a:solidFill>
                  <a:schemeClr val="bg1"/>
                </a:solidFill>
                <a:latin typeface="Calibri" pitchFamily="34" charset="0"/>
              </a:rPr>
              <a:t>KR</a:t>
            </a:r>
            <a:br>
              <a:rPr lang="cs-CZ" b="1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600" b="1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cs-CZ" sz="600" b="1">
                <a:solidFill>
                  <a:schemeClr val="bg1"/>
                </a:solidFill>
                <a:latin typeface="Calibri" pitchFamily="34" charset="0"/>
              </a:rPr>
            </a:br>
            <a:endParaRPr lang="cs-CZ" sz="600" b="1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cs-CZ" sz="600" b="1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cs-CZ" sz="600" b="1">
                <a:solidFill>
                  <a:schemeClr val="bg1"/>
                </a:solidFill>
                <a:latin typeface="Calibri" pitchFamily="34" charset="0"/>
              </a:rPr>
              <a:t>     </a:t>
            </a:r>
            <a:r>
              <a:rPr lang="cs-CZ" b="1">
                <a:solidFill>
                  <a:schemeClr val="bg1"/>
                </a:solidFill>
                <a:latin typeface="Calibri" pitchFamily="34" charset="0"/>
              </a:rPr>
              <a:t>RV</a:t>
            </a: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179388" y="1268413"/>
            <a:ext cx="2232025" cy="358775"/>
          </a:xfrm>
          <a:prstGeom prst="rect">
            <a:avLst/>
          </a:prstGeom>
          <a:solidFill>
            <a:srgbClr val="666699"/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1" dirty="0">
                <a:solidFill>
                  <a:srgbClr val="FFCC66"/>
                </a:solidFill>
                <a:latin typeface="Calibri" pitchFamily="34" charset="0"/>
              </a:rPr>
              <a:t>MARBLE CASTED</a:t>
            </a:r>
            <a:endParaRPr lang="en-CA" sz="1600" b="1" dirty="0">
              <a:solidFill>
                <a:srgbClr val="FFCC66"/>
              </a:solidFill>
              <a:latin typeface="Calibri" pitchFamily="34" charset="0"/>
            </a:endParaRP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5003800" y="1771650"/>
            <a:ext cx="2447925" cy="2881313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cs-CZ" b="1" dirty="0" err="1">
                <a:solidFill>
                  <a:srgbClr val="FFCC66"/>
                </a:solidFill>
                <a:latin typeface="Tahoma" pitchFamily="34" charset="0"/>
              </a:rPr>
              <a:t>Excellent</a:t>
            </a:r>
            <a:endParaRPr lang="cs-CZ" sz="600" b="1" dirty="0">
              <a:solidFill>
                <a:schemeClr val="bg1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cs-CZ" sz="600" b="1" dirty="0">
              <a:solidFill>
                <a:schemeClr val="bg1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cs-CZ" sz="600" b="1" dirty="0">
                <a:solidFill>
                  <a:schemeClr val="bg1"/>
                </a:solidFill>
                <a:latin typeface="Tahoma" pitchFamily="34" charset="0"/>
              </a:rPr>
              <a:t>  </a:t>
            </a:r>
            <a:r>
              <a:rPr lang="cs-CZ" sz="1400" b="1" dirty="0">
                <a:solidFill>
                  <a:schemeClr val="tx1"/>
                </a:solidFill>
                <a:latin typeface="Tahoma" pitchFamily="34" charset="0"/>
              </a:rPr>
              <a:t>Square</a:t>
            </a:r>
          </a:p>
          <a:p>
            <a:pPr>
              <a:spcBef>
                <a:spcPct val="50000"/>
              </a:spcBef>
              <a:defRPr/>
            </a:pPr>
            <a:r>
              <a:rPr lang="cs-CZ" sz="1400" b="1" dirty="0" err="1">
                <a:solidFill>
                  <a:schemeClr val="tx1"/>
                </a:solidFill>
                <a:latin typeface="Tahoma" pitchFamily="34" charset="0"/>
              </a:rPr>
              <a:t>Rectangular</a:t>
            </a:r>
            <a:r>
              <a:rPr lang="cs-CZ" b="1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cs-CZ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600" b="1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cs-CZ" sz="600" b="1" dirty="0">
                <a:solidFill>
                  <a:schemeClr val="bg1"/>
                </a:solidFill>
                <a:latin typeface="Calibri" pitchFamily="34" charset="0"/>
              </a:rPr>
            </a:br>
            <a:endParaRPr lang="cs-CZ" sz="600" b="1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cs-CZ" sz="600" b="1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cs-CZ" sz="600" b="1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cs-CZ" sz="600" b="1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cs-CZ" sz="600" b="1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cs-CZ" sz="6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1400" b="1" dirty="0" err="1">
                <a:solidFill>
                  <a:schemeClr val="tx1"/>
                </a:solidFill>
                <a:latin typeface="Tahoma" pitchFamily="34" charset="0"/>
              </a:rPr>
              <a:t>Quadrant</a:t>
            </a:r>
            <a:endParaRPr lang="cs-CZ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608" name="Rectangle 9"/>
          <p:cNvSpPr>
            <a:spLocks noChangeArrowheads="1"/>
          </p:cNvSpPr>
          <p:nvPr/>
        </p:nvSpPr>
        <p:spPr bwMode="auto">
          <a:xfrm>
            <a:off x="5003800" y="1268413"/>
            <a:ext cx="2447925" cy="358775"/>
          </a:xfrm>
          <a:prstGeom prst="rect">
            <a:avLst/>
          </a:prstGeom>
          <a:solidFill>
            <a:srgbClr val="666699"/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1">
                <a:solidFill>
                  <a:srgbClr val="FFCC66"/>
                </a:solidFill>
                <a:latin typeface="Calibri" pitchFamily="34" charset="0"/>
              </a:rPr>
              <a:t>NEW ACRYLIC</a:t>
            </a:r>
            <a:endParaRPr lang="en-CA" sz="1600" b="1">
              <a:solidFill>
                <a:srgbClr val="FFCC66"/>
              </a:solidFill>
              <a:latin typeface="Calibri" pitchFamily="34" charset="0"/>
            </a:endParaRPr>
          </a:p>
        </p:txBody>
      </p:sp>
      <p:pic>
        <p:nvPicPr>
          <p:cNvPr id="25609" name="Picture 20" descr="__ada_RONA_4cea1a19a70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8525" y="2563813"/>
            <a:ext cx="1344613" cy="1800225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  <p:pic>
        <p:nvPicPr>
          <p:cNvPr id="24604" name="Picture 28" descr="Rona_KR_80x80_4cbfff38c126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1773238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7" name="Picture 31" descr="Rona_RV_70x70_4cdd32e7013b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3221038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8" name="Picture 32" descr="Rona_RV_90x70_4dd9f478c07a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438" y="4652963"/>
            <a:ext cx="1366837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3" name="Text Box 35"/>
          <p:cNvSpPr txBox="1">
            <a:spLocks noChangeArrowheads="1"/>
          </p:cNvSpPr>
          <p:nvPr/>
        </p:nvSpPr>
        <p:spPr bwMode="auto">
          <a:xfrm>
            <a:off x="5003800" y="4797425"/>
            <a:ext cx="2447925" cy="1439863"/>
          </a:xfrm>
          <a:prstGeom prst="rect">
            <a:avLst/>
          </a:prstGeom>
          <a:solidFill>
            <a:srgbClr val="666699">
              <a:alpha val="3019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1600">
                <a:solidFill>
                  <a:schemeClr val="bg1"/>
                </a:solidFill>
                <a:latin typeface="Calibri" pitchFamily="34" charset="0"/>
              </a:rPr>
              <a:t> Feets are included</a:t>
            </a:r>
          </a:p>
          <a:p>
            <a:pPr>
              <a:buFont typeface="Wingdings" pitchFamily="2" charset="2"/>
              <a:buChar char="§"/>
            </a:pPr>
            <a:r>
              <a:rPr lang="cs-CZ" sz="1600">
                <a:solidFill>
                  <a:schemeClr val="bg1"/>
                </a:solidFill>
                <a:latin typeface="Calibri" pitchFamily="34" charset="0"/>
              </a:rPr>
              <a:t> Box tray with high edge</a:t>
            </a:r>
            <a:endParaRPr lang="en-CA" sz="1600" b="1">
              <a:solidFill>
                <a:srgbClr val="FFCC66"/>
              </a:solidFill>
              <a:latin typeface="Calibri" pitchFamily="34" charset="0"/>
            </a:endParaRPr>
          </a:p>
        </p:txBody>
      </p:sp>
      <p:sp>
        <p:nvSpPr>
          <p:cNvPr id="25614" name="Text Box 36"/>
          <p:cNvSpPr txBox="1">
            <a:spLocks noChangeArrowheads="1"/>
          </p:cNvSpPr>
          <p:nvPr/>
        </p:nvSpPr>
        <p:spPr bwMode="auto">
          <a:xfrm>
            <a:off x="7524750" y="4797425"/>
            <a:ext cx="1392238" cy="831850"/>
          </a:xfrm>
          <a:prstGeom prst="rect">
            <a:avLst/>
          </a:prstGeom>
          <a:solidFill>
            <a:srgbClr val="666699">
              <a:alpha val="3019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cs-CZ" sz="1200">
                <a:solidFill>
                  <a:schemeClr val="bg1"/>
                </a:solidFill>
                <a:latin typeface="Calibri" pitchFamily="34" charset="0"/>
              </a:rPr>
              <a:t>JUPITER   RV 80x80</a:t>
            </a:r>
            <a:br>
              <a:rPr lang="cs-CZ" sz="1200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1200">
                <a:solidFill>
                  <a:schemeClr val="bg1"/>
                </a:solidFill>
                <a:latin typeface="Calibri" pitchFamily="34" charset="0"/>
              </a:rPr>
              <a:t>MERKUR RV 80x80 </a:t>
            </a:r>
            <a:br>
              <a:rPr lang="cs-CZ" sz="1200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1200">
                <a:solidFill>
                  <a:schemeClr val="bg1"/>
                </a:solidFill>
                <a:latin typeface="Calibri" pitchFamily="34" charset="0"/>
              </a:rPr>
              <a:t>SATURN  KR 90x90 URAN      KR 90x90</a:t>
            </a:r>
            <a:endParaRPr lang="en-CA" sz="1200" b="1">
              <a:solidFill>
                <a:srgbClr val="FFCC66"/>
              </a:solidFill>
              <a:latin typeface="Calibri" pitchFamily="34" charset="0"/>
            </a:endParaRPr>
          </a:p>
        </p:txBody>
      </p:sp>
      <p:sp>
        <p:nvSpPr>
          <p:cNvPr id="25615" name="Text Box 37"/>
          <p:cNvSpPr txBox="1">
            <a:spLocks noChangeArrowheads="1"/>
          </p:cNvSpPr>
          <p:nvPr/>
        </p:nvSpPr>
        <p:spPr bwMode="auto">
          <a:xfrm>
            <a:off x="179388" y="4724400"/>
            <a:ext cx="2232025" cy="1200150"/>
          </a:xfrm>
          <a:prstGeom prst="rect">
            <a:avLst/>
          </a:prstGeom>
          <a:solidFill>
            <a:srgbClr val="666699">
              <a:alpha val="30196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>
                <a:solidFill>
                  <a:schemeClr val="bg1"/>
                </a:solidFill>
                <a:latin typeface="Calibri" pitchFamily="34" charset="0"/>
              </a:rPr>
              <a:t> Casted with marble</a:t>
            </a:r>
          </a:p>
          <a:p>
            <a:pPr>
              <a:buFont typeface="Wingdings" pitchFamily="2" charset="2"/>
              <a:buChar char="§"/>
            </a:pPr>
            <a:r>
              <a:rPr lang="cs-CZ" sz="1600">
                <a:solidFill>
                  <a:schemeClr val="bg1"/>
                </a:solidFill>
                <a:latin typeface="Calibri" pitchFamily="34" charset="0"/>
              </a:rPr>
              <a:t> Feets are included</a:t>
            </a:r>
          </a:p>
          <a:p>
            <a:pPr>
              <a:buFont typeface="Wingdings" pitchFamily="2" charset="2"/>
              <a:buNone/>
            </a:pPr>
            <a:endParaRPr lang="cs-CZ" sz="1600" b="1">
              <a:solidFill>
                <a:srgbClr val="FFCC66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cs-CZ" sz="1200">
                <a:solidFill>
                  <a:schemeClr val="bg1"/>
                </a:solidFill>
                <a:latin typeface="Calibri" pitchFamily="34" charset="0"/>
              </a:rPr>
              <a:t>    RONA RV,KR  80-90-100-120</a:t>
            </a:r>
            <a:br>
              <a:rPr lang="cs-CZ" sz="1200">
                <a:solidFill>
                  <a:schemeClr val="bg1"/>
                </a:solidFill>
                <a:latin typeface="Calibri" pitchFamily="34" charset="0"/>
              </a:rPr>
            </a:br>
            <a:r>
              <a:rPr lang="cs-CZ" sz="1200">
                <a:solidFill>
                  <a:schemeClr val="bg1"/>
                </a:solidFill>
                <a:latin typeface="Calibri" pitchFamily="34" charset="0"/>
              </a:rPr>
              <a:t>	      140-160-170</a:t>
            </a:r>
            <a:endParaRPr lang="en-CA" sz="1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5616" name="Picture 38" descr="2rok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7763" y="5373688"/>
            <a:ext cx="1103312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7" name="Obrázek 20" descr="EXCELLENT KR 90×90 čtverec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788" y="1989138"/>
            <a:ext cx="9525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8" name="Picture 70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7763" y="3284538"/>
            <a:ext cx="965200" cy="1008062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3" name="Picture 9" descr="par_sprcha_smi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068638"/>
            <a:ext cx="3781425" cy="3124200"/>
          </a:xfrm>
          <a:prstGeom prst="rect">
            <a:avLst/>
          </a:prstGeom>
          <a:noFill/>
          <a:ln w="25400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323850" y="981075"/>
            <a:ext cx="8424863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CA" sz="2800" dirty="0">
                <a:solidFill>
                  <a:srgbClr val="FFCC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Joy and comfort into your life, brought to you </a:t>
            </a:r>
            <a:r>
              <a:rPr lang="cs-CZ" sz="2800" dirty="0">
                <a:solidFill>
                  <a:srgbClr val="FFCC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by                              </a:t>
            </a:r>
          </a:p>
          <a:p>
            <a:pPr>
              <a:spcBef>
                <a:spcPct val="50000"/>
              </a:spcBef>
              <a:defRPr/>
            </a:pPr>
            <a:endParaRPr lang="cs-CZ" sz="2800" dirty="0">
              <a:solidFill>
                <a:srgbClr val="FFCC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cs-CZ" sz="2800" dirty="0">
              <a:solidFill>
                <a:srgbClr val="FFCC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cs-CZ" sz="2800" dirty="0">
              <a:solidFill>
                <a:srgbClr val="FFCC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cs-CZ" sz="2800" dirty="0">
              <a:solidFill>
                <a:srgbClr val="FFCC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cs-CZ" sz="2800" dirty="0">
              <a:solidFill>
                <a:srgbClr val="FFCC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cs-CZ" sz="2800" dirty="0">
              <a:solidFill>
                <a:srgbClr val="FFCC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cs-CZ" sz="2800" dirty="0">
                <a:solidFill>
                  <a:srgbClr val="FFCC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                                           VAGNERPLAST</a:t>
            </a:r>
            <a:endParaRPr lang="en-CA" sz="2800" dirty="0">
              <a:solidFill>
                <a:srgbClr val="FFCC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evro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" y="1987550"/>
            <a:ext cx="64801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883400" y="549275"/>
            <a:ext cx="2057400" cy="358775"/>
          </a:xfrm>
          <a:prstGeom prst="rect">
            <a:avLst/>
          </a:prstGeom>
          <a:solidFill>
            <a:srgbClr val="666699"/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1" dirty="0">
                <a:solidFill>
                  <a:srgbClr val="FFCC66"/>
                </a:solidFill>
                <a:latin typeface="Calibri" pitchFamily="34" charset="0"/>
              </a:rPr>
              <a:t>LOCATION</a:t>
            </a:r>
            <a:endParaRPr lang="en-CA" sz="1600" b="1" dirty="0">
              <a:solidFill>
                <a:srgbClr val="FFCC66"/>
              </a:solidFill>
              <a:latin typeface="Calibri" pitchFamily="34" charset="0"/>
            </a:endParaRPr>
          </a:p>
        </p:txBody>
      </p:sp>
      <p:pic>
        <p:nvPicPr>
          <p:cNvPr id="7186" name="Picture 18" descr="logo_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412875"/>
            <a:ext cx="3165475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056313" y="4076700"/>
            <a:ext cx="2979737" cy="2179638"/>
          </a:xfrm>
          <a:prstGeom prst="rect">
            <a:avLst/>
          </a:prstGeom>
          <a:solidFill>
            <a:srgbClr val="6666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 dirty="0">
                <a:latin typeface="Calibri" pitchFamily="34" charset="0"/>
              </a:rPr>
              <a:t>VAGNERPLAST spol. s r.o.</a:t>
            </a:r>
          </a:p>
          <a:p>
            <a:pPr>
              <a:spcBef>
                <a:spcPct val="50000"/>
              </a:spcBef>
            </a:pPr>
            <a:r>
              <a:rPr lang="cs-CZ" sz="1600" b="1" dirty="0" err="1">
                <a:latin typeface="Calibri" pitchFamily="34" charset="0"/>
              </a:rPr>
              <a:t>address</a:t>
            </a:r>
            <a:r>
              <a:rPr lang="cs-CZ" sz="1600" b="1" dirty="0">
                <a:latin typeface="Calibri" pitchFamily="34" charset="0"/>
              </a:rPr>
              <a:t>:    Huťská 124</a:t>
            </a:r>
            <a:br>
              <a:rPr lang="cs-CZ" sz="1600" b="1" dirty="0">
                <a:latin typeface="Calibri" pitchFamily="34" charset="0"/>
              </a:rPr>
            </a:br>
            <a:r>
              <a:rPr lang="cs-CZ" sz="1600" b="1" dirty="0">
                <a:latin typeface="Calibri" pitchFamily="34" charset="0"/>
              </a:rPr>
              <a:t>                   272 01 Kladno</a:t>
            </a:r>
            <a:br>
              <a:rPr lang="cs-CZ" sz="1600" b="1" dirty="0">
                <a:latin typeface="Calibri" pitchFamily="34" charset="0"/>
              </a:rPr>
            </a:br>
            <a:r>
              <a:rPr lang="cs-CZ" sz="1600" b="1" dirty="0">
                <a:latin typeface="Calibri" pitchFamily="34" charset="0"/>
              </a:rPr>
              <a:t>                   </a:t>
            </a:r>
            <a:r>
              <a:rPr lang="cs-CZ" sz="1600" b="1" dirty="0" err="1">
                <a:latin typeface="Calibri" pitchFamily="34" charset="0"/>
              </a:rPr>
              <a:t>Czech</a:t>
            </a:r>
            <a:r>
              <a:rPr lang="cs-CZ" sz="1600" b="1" dirty="0">
                <a:latin typeface="Calibri" pitchFamily="34" charset="0"/>
              </a:rPr>
              <a:t> </a:t>
            </a:r>
            <a:r>
              <a:rPr lang="cs-CZ" sz="1600" b="1" dirty="0" err="1">
                <a:latin typeface="Calibri" pitchFamily="34" charset="0"/>
              </a:rPr>
              <a:t>Republic</a:t>
            </a:r>
            <a:r>
              <a:rPr lang="cs-CZ" sz="1600" b="1" dirty="0">
                <a:latin typeface="Calibri" pitchFamily="34" charset="0"/>
              </a:rPr>
              <a:t/>
            </a:r>
            <a:br>
              <a:rPr lang="cs-CZ" sz="1600" b="1" dirty="0">
                <a:latin typeface="Calibri" pitchFamily="34" charset="0"/>
              </a:rPr>
            </a:br>
            <a:r>
              <a:rPr lang="cs-CZ" sz="1600" b="1" dirty="0">
                <a:latin typeface="Calibri" pitchFamily="34" charset="0"/>
              </a:rPr>
              <a:t/>
            </a:r>
            <a:br>
              <a:rPr lang="cs-CZ" sz="1600" b="1" dirty="0">
                <a:latin typeface="Calibri" pitchFamily="34" charset="0"/>
              </a:rPr>
            </a:br>
            <a:r>
              <a:rPr lang="cs-CZ" sz="1600" b="1" dirty="0" err="1">
                <a:latin typeface="Calibri" pitchFamily="34" charset="0"/>
              </a:rPr>
              <a:t>phone</a:t>
            </a:r>
            <a:r>
              <a:rPr lang="cs-CZ" sz="1600" b="1" dirty="0">
                <a:latin typeface="Calibri" pitchFamily="34" charset="0"/>
              </a:rPr>
              <a:t>:      +420 312 816 032</a:t>
            </a:r>
            <a:br>
              <a:rPr lang="cs-CZ" sz="1600" b="1" dirty="0">
                <a:latin typeface="Calibri" pitchFamily="34" charset="0"/>
              </a:rPr>
            </a:br>
            <a:r>
              <a:rPr lang="cs-CZ" sz="1600" b="1" dirty="0">
                <a:latin typeface="Calibri" pitchFamily="34" charset="0"/>
              </a:rPr>
              <a:t>fax      :      +420 312 688 815</a:t>
            </a:r>
            <a:br>
              <a:rPr lang="cs-CZ" sz="1600" b="1" dirty="0">
                <a:latin typeface="Calibri" pitchFamily="34" charset="0"/>
              </a:rPr>
            </a:br>
            <a:r>
              <a:rPr lang="cs-CZ" sz="1600" b="1" dirty="0">
                <a:latin typeface="Calibri" pitchFamily="34" charset="0"/>
              </a:rPr>
              <a:t>e-mail:      info@vagnerplast.cz</a:t>
            </a:r>
            <a:endParaRPr lang="en-CA" sz="1600" b="1" dirty="0">
              <a:latin typeface="Calibri" pitchFamily="34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827088" y="1125538"/>
            <a:ext cx="3960812" cy="3460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cs-CZ" sz="16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1600" b="1" dirty="0" err="1">
                <a:solidFill>
                  <a:schemeClr val="bg1"/>
                </a:solidFill>
                <a:latin typeface="Calibri" pitchFamily="34" charset="0"/>
              </a:rPr>
              <a:t>Quick</a:t>
            </a:r>
            <a:r>
              <a:rPr lang="cs-CZ" sz="16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1600" b="1" dirty="0" err="1">
                <a:solidFill>
                  <a:schemeClr val="bg1"/>
                </a:solidFill>
                <a:latin typeface="Calibri" pitchFamily="34" charset="0"/>
              </a:rPr>
              <a:t>expedition</a:t>
            </a:r>
            <a:r>
              <a:rPr lang="cs-CZ" sz="16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1600" b="1" dirty="0" err="1">
                <a:solidFill>
                  <a:schemeClr val="bg1"/>
                </a:solidFill>
                <a:latin typeface="Calibri" pitchFamily="34" charset="0"/>
              </a:rPr>
              <a:t>thanks</a:t>
            </a:r>
            <a:r>
              <a:rPr lang="cs-CZ" sz="1600" b="1" dirty="0">
                <a:solidFill>
                  <a:schemeClr val="bg1"/>
                </a:solidFill>
                <a:latin typeface="Calibri" pitchFamily="34" charset="0"/>
              </a:rPr>
              <a:t> to </a:t>
            </a:r>
            <a:r>
              <a:rPr lang="cs-CZ" sz="1600" b="1" dirty="0" err="1">
                <a:solidFill>
                  <a:schemeClr val="bg1"/>
                </a:solidFill>
                <a:latin typeface="Calibri" pitchFamily="34" charset="0"/>
              </a:rPr>
              <a:t>our</a:t>
            </a:r>
            <a:r>
              <a:rPr lang="cs-CZ" sz="16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1600" b="1" dirty="0" err="1">
                <a:solidFill>
                  <a:schemeClr val="bg1"/>
                </a:solidFill>
                <a:latin typeface="Calibri" pitchFamily="34" charset="0"/>
              </a:rPr>
              <a:t>location</a:t>
            </a:r>
            <a:endParaRPr lang="en-CA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827088" y="1628775"/>
            <a:ext cx="4752975" cy="3460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cs-CZ" sz="16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1600" b="1" dirty="0" err="1">
                <a:solidFill>
                  <a:schemeClr val="bg1"/>
                </a:solidFill>
                <a:latin typeface="Calibri" pitchFamily="34" charset="0"/>
              </a:rPr>
              <a:t>We</a:t>
            </a:r>
            <a:r>
              <a:rPr lang="cs-CZ" sz="1600" b="1" dirty="0">
                <a:solidFill>
                  <a:schemeClr val="bg1"/>
                </a:solidFill>
                <a:latin typeface="Calibri" pitchFamily="34" charset="0"/>
              </a:rPr>
              <a:t> are just 10km </a:t>
            </a:r>
            <a:r>
              <a:rPr lang="cs-CZ" sz="1600" b="1" dirty="0" err="1">
                <a:solidFill>
                  <a:schemeClr val="bg1"/>
                </a:solidFill>
                <a:latin typeface="Calibri" pitchFamily="34" charset="0"/>
              </a:rPr>
              <a:t>from</a:t>
            </a:r>
            <a:r>
              <a:rPr lang="cs-CZ" sz="16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1600" b="1" dirty="0" err="1">
                <a:solidFill>
                  <a:schemeClr val="bg1"/>
                </a:solidFill>
                <a:latin typeface="Calibri" pitchFamily="34" charset="0"/>
              </a:rPr>
              <a:t>Prague</a:t>
            </a:r>
            <a:r>
              <a:rPr lang="cs-CZ" sz="16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1600" b="1" dirty="0" err="1">
                <a:solidFill>
                  <a:schemeClr val="bg1"/>
                </a:solidFill>
                <a:latin typeface="Calibri" pitchFamily="34" charset="0"/>
              </a:rPr>
              <a:t>international</a:t>
            </a:r>
            <a:r>
              <a:rPr lang="cs-CZ" sz="16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1600" b="1" dirty="0" err="1">
                <a:solidFill>
                  <a:schemeClr val="bg1"/>
                </a:solidFill>
                <a:latin typeface="Calibri" pitchFamily="34" charset="0"/>
              </a:rPr>
              <a:t>airport</a:t>
            </a:r>
            <a:endParaRPr lang="en-CA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  <p:bldP spid="5129" grpId="0" animBg="1"/>
      <p:bldP spid="51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6883400" y="549275"/>
            <a:ext cx="2057400" cy="358775"/>
          </a:xfrm>
          <a:prstGeom prst="rect">
            <a:avLst/>
          </a:prstGeom>
          <a:solidFill>
            <a:srgbClr val="666699"/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1" dirty="0">
                <a:solidFill>
                  <a:srgbClr val="FFCC66"/>
                </a:solidFill>
                <a:latin typeface="Calibri" pitchFamily="34" charset="0"/>
              </a:rPr>
              <a:t>HISTORY</a:t>
            </a:r>
            <a:endParaRPr lang="en-CA" sz="1600" b="1" dirty="0">
              <a:solidFill>
                <a:srgbClr val="FFCC66"/>
              </a:solidFill>
              <a:latin typeface="Calibri" pitchFamily="34" charset="0"/>
            </a:endParaRPr>
          </a:p>
        </p:txBody>
      </p:sp>
      <p:pic>
        <p:nvPicPr>
          <p:cNvPr id="6155" name="Picture 11" descr="VP Logo_STA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25538"/>
            <a:ext cx="1417638" cy="1000125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156" name="Picture 12" descr="vb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8200" y="2349500"/>
            <a:ext cx="1143000" cy="6381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157" name="Picture 13" descr="corrali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6165850"/>
            <a:ext cx="19446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rav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4005263"/>
            <a:ext cx="1428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 descr="Gbg_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88200" y="3187700"/>
            <a:ext cx="682625" cy="6540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79388" y="1196975"/>
            <a:ext cx="871378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cs-CZ" dirty="0">
                <a:latin typeface="Tahoma" pitchFamily="34" charset="0"/>
              </a:rPr>
              <a:t> 1993 VAGNERPLAST </a:t>
            </a:r>
            <a:r>
              <a:rPr lang="cs-CZ" dirty="0" err="1">
                <a:latin typeface="Tahoma" pitchFamily="34" charset="0"/>
              </a:rPr>
              <a:t>was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founded</a:t>
            </a:r>
            <a:r>
              <a:rPr lang="cs-CZ" dirty="0">
                <a:latin typeface="Tahoma" pitchFamily="34" charset="0"/>
              </a:rPr>
              <a:t> by Ing. Bořivoj </a:t>
            </a:r>
            <a:r>
              <a:rPr lang="cs-CZ" dirty="0" err="1">
                <a:latin typeface="Tahoma" pitchFamily="34" charset="0"/>
              </a:rPr>
              <a:t>Vágne</a:t>
            </a:r>
            <a:endParaRPr lang="cs-CZ" dirty="0">
              <a:latin typeface="Tahoma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cs-CZ" dirty="0">
                <a:latin typeface="Tahoma" pitchFamily="34" charset="0"/>
              </a:rPr>
              <a:t> 2001 VAGNERPLAST </a:t>
            </a:r>
            <a:r>
              <a:rPr lang="cs-CZ" dirty="0" err="1">
                <a:latin typeface="Tahoma" pitchFamily="34" charset="0"/>
              </a:rPr>
              <a:t>was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bought</a:t>
            </a:r>
            <a:r>
              <a:rPr lang="cs-CZ" dirty="0">
                <a:latin typeface="Tahoma" pitchFamily="34" charset="0"/>
              </a:rPr>
              <a:t> by </a:t>
            </a:r>
            <a:r>
              <a:rPr lang="cs-CZ" dirty="0" err="1">
                <a:latin typeface="Tahoma" pitchFamily="34" charset="0"/>
              </a:rPr>
              <a:t>Villeroy</a:t>
            </a:r>
            <a:r>
              <a:rPr lang="cs-CZ" dirty="0">
                <a:latin typeface="Tahoma" pitchFamily="34" charset="0"/>
              </a:rPr>
              <a:t> &amp; </a:t>
            </a:r>
            <a:r>
              <a:rPr lang="cs-CZ" dirty="0" err="1">
                <a:latin typeface="Tahoma" pitchFamily="34" charset="0"/>
              </a:rPr>
              <a:t>Boch</a:t>
            </a:r>
            <a:r>
              <a:rPr lang="cs-CZ" dirty="0">
                <a:latin typeface="Tahoma" pitchFamily="34" charset="0"/>
              </a:rPr>
              <a:t> AG </a:t>
            </a:r>
            <a:br>
              <a:rPr lang="cs-CZ" dirty="0">
                <a:latin typeface="Tahoma" pitchFamily="34" charset="0"/>
              </a:rPr>
            </a:br>
            <a:r>
              <a:rPr lang="cs-CZ" dirty="0">
                <a:latin typeface="Tahoma" pitchFamily="34" charset="0"/>
              </a:rPr>
              <a:t>	</a:t>
            </a:r>
            <a:r>
              <a:rPr lang="cs-CZ" dirty="0" err="1">
                <a:latin typeface="Tahoma" pitchFamily="34" charset="0"/>
              </a:rPr>
              <a:t>and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continued</a:t>
            </a:r>
            <a:r>
              <a:rPr lang="cs-CZ" dirty="0">
                <a:latin typeface="Tahoma" pitchFamily="34" charset="0"/>
              </a:rPr>
              <a:t> to 	use </a:t>
            </a:r>
            <a:r>
              <a:rPr lang="cs-CZ" dirty="0" err="1">
                <a:latin typeface="Tahoma" pitchFamily="34" charset="0"/>
              </a:rPr>
              <a:t>the</a:t>
            </a:r>
            <a:r>
              <a:rPr lang="cs-CZ" dirty="0">
                <a:latin typeface="Tahoma" pitchFamily="34" charset="0"/>
              </a:rPr>
              <a:t> 	VP logo on </a:t>
            </a:r>
            <a:r>
              <a:rPr lang="cs-CZ" dirty="0" err="1">
                <a:latin typeface="Tahoma" pitchFamily="34" charset="0"/>
              </a:rPr>
              <a:t>all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products</a:t>
            </a:r>
            <a:endParaRPr lang="cs-CZ" dirty="0">
              <a:latin typeface="Tahoma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cs-CZ" dirty="0">
                <a:latin typeface="Tahoma" pitchFamily="34" charset="0"/>
              </a:rPr>
              <a:t> 2007 </a:t>
            </a:r>
            <a:r>
              <a:rPr lang="cs-CZ" dirty="0" err="1">
                <a:latin typeface="Tahoma" pitchFamily="34" charset="0"/>
              </a:rPr>
              <a:t>Villeroy</a:t>
            </a:r>
            <a:r>
              <a:rPr lang="cs-CZ" dirty="0">
                <a:latin typeface="Tahoma" pitchFamily="34" charset="0"/>
              </a:rPr>
              <a:t> &amp; </a:t>
            </a:r>
            <a:r>
              <a:rPr lang="cs-CZ" dirty="0" err="1">
                <a:latin typeface="Tahoma" pitchFamily="34" charset="0"/>
              </a:rPr>
              <a:t>Boch</a:t>
            </a:r>
            <a:r>
              <a:rPr lang="cs-CZ" dirty="0">
                <a:latin typeface="Tahoma" pitchFamily="34" charset="0"/>
              </a:rPr>
              <a:t> AG </a:t>
            </a:r>
            <a:r>
              <a:rPr lang="cs-CZ" dirty="0" err="1">
                <a:latin typeface="Tahoma" pitchFamily="34" charset="0"/>
              </a:rPr>
              <a:t>abolished</a:t>
            </a:r>
            <a:r>
              <a:rPr lang="cs-CZ" dirty="0">
                <a:latin typeface="Tahoma" pitchFamily="34" charset="0"/>
              </a:rPr>
              <a:t> VP logo </a:t>
            </a:r>
            <a:r>
              <a:rPr lang="cs-CZ" dirty="0" err="1">
                <a:latin typeface="Tahoma" pitchFamily="34" charset="0"/>
              </a:rPr>
              <a:t>and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started</a:t>
            </a:r>
            <a:r>
              <a:rPr lang="cs-CZ" dirty="0">
                <a:latin typeface="Tahoma" pitchFamily="34" charset="0"/>
              </a:rPr>
              <a:t> </a:t>
            </a:r>
            <a:br>
              <a:rPr lang="cs-CZ" dirty="0">
                <a:latin typeface="Tahoma" pitchFamily="34" charset="0"/>
              </a:rPr>
            </a:br>
            <a:r>
              <a:rPr lang="cs-CZ" dirty="0">
                <a:latin typeface="Tahoma" pitchFamily="34" charset="0"/>
              </a:rPr>
              <a:t>	to use GUSTAVSBERG logo on </a:t>
            </a:r>
            <a:r>
              <a:rPr lang="cs-CZ" dirty="0" err="1">
                <a:latin typeface="Tahoma" pitchFamily="34" charset="0"/>
              </a:rPr>
              <a:t>all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products</a:t>
            </a:r>
            <a:endParaRPr lang="cs-CZ" dirty="0">
              <a:latin typeface="Tahoma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cs-CZ" dirty="0">
                <a:latin typeface="Tahoma" pitchFamily="34" charset="0"/>
              </a:rPr>
              <a:t> 2010 VAGNERPLAST </a:t>
            </a:r>
            <a:r>
              <a:rPr lang="cs-CZ" dirty="0" err="1">
                <a:latin typeface="Tahoma" pitchFamily="34" charset="0"/>
              </a:rPr>
              <a:t>was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bought</a:t>
            </a:r>
            <a:r>
              <a:rPr lang="cs-CZ" dirty="0">
                <a:latin typeface="Tahoma" pitchFamily="34" charset="0"/>
              </a:rPr>
              <a:t> by Ing. Bořivoj Vágner </a:t>
            </a:r>
            <a:br>
              <a:rPr lang="cs-CZ" dirty="0">
                <a:latin typeface="Tahoma" pitchFamily="34" charset="0"/>
              </a:rPr>
            </a:br>
            <a:r>
              <a:rPr lang="cs-CZ" dirty="0">
                <a:latin typeface="Tahoma" pitchFamily="34" charset="0"/>
              </a:rPr>
              <a:t>	</a:t>
            </a:r>
            <a:r>
              <a:rPr lang="cs-CZ" dirty="0" err="1">
                <a:latin typeface="Tahoma" pitchFamily="34" charset="0"/>
              </a:rPr>
              <a:t>and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started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again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with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new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product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range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using</a:t>
            </a:r>
            <a:r>
              <a:rPr lang="cs-CZ" dirty="0">
                <a:latin typeface="Tahoma" pitchFamily="34" charset="0"/>
              </a:rPr>
              <a:t> </a:t>
            </a:r>
            <a:br>
              <a:rPr lang="cs-CZ" dirty="0">
                <a:latin typeface="Tahoma" pitchFamily="34" charset="0"/>
              </a:rPr>
            </a:br>
            <a:r>
              <a:rPr lang="cs-CZ" dirty="0">
                <a:latin typeface="Tahoma" pitchFamily="34" charset="0"/>
              </a:rPr>
              <a:t>	</a:t>
            </a:r>
            <a:r>
              <a:rPr lang="cs-CZ" dirty="0" err="1">
                <a:latin typeface="Tahoma" pitchFamily="34" charset="0"/>
              </a:rPr>
              <a:t>the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original</a:t>
            </a:r>
            <a:r>
              <a:rPr lang="cs-CZ" dirty="0">
                <a:latin typeface="Tahoma" pitchFamily="34" charset="0"/>
              </a:rPr>
              <a:t> brand </a:t>
            </a:r>
            <a:r>
              <a:rPr lang="cs-CZ" dirty="0" err="1">
                <a:latin typeface="Tahoma" pitchFamily="34" charset="0"/>
              </a:rPr>
              <a:t>and</a:t>
            </a:r>
            <a:r>
              <a:rPr lang="cs-CZ" dirty="0">
                <a:latin typeface="Tahoma" pitchFamily="34" charset="0"/>
              </a:rPr>
              <a:t> logo</a:t>
            </a:r>
            <a:br>
              <a:rPr lang="cs-CZ" dirty="0">
                <a:latin typeface="Tahoma" pitchFamily="34" charset="0"/>
              </a:rPr>
            </a:br>
            <a:endParaRPr lang="cs-CZ" dirty="0">
              <a:latin typeface="Tahoma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cs-CZ" dirty="0">
                <a:latin typeface="Tahoma" pitchFamily="34" charset="0"/>
              </a:rPr>
              <a:t> 2010 VAGNERPLAST </a:t>
            </a:r>
            <a:r>
              <a:rPr lang="cs-CZ" dirty="0" err="1">
                <a:latin typeface="Tahoma" pitchFamily="34" charset="0"/>
              </a:rPr>
              <a:t>bought</a:t>
            </a:r>
            <a:r>
              <a:rPr lang="cs-CZ" dirty="0">
                <a:latin typeface="Tahoma" pitchFamily="34" charset="0"/>
              </a:rPr>
              <a:t> a majority </a:t>
            </a:r>
            <a:r>
              <a:rPr lang="cs-CZ" dirty="0" err="1">
                <a:latin typeface="Tahoma" pitchFamily="34" charset="0"/>
              </a:rPr>
              <a:t>share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of</a:t>
            </a:r>
            <a:r>
              <a:rPr lang="cs-CZ" dirty="0">
                <a:latin typeface="Tahoma" pitchFamily="34" charset="0"/>
              </a:rPr>
              <a:t> </a:t>
            </a:r>
            <a:br>
              <a:rPr lang="cs-CZ" dirty="0">
                <a:latin typeface="Tahoma" pitchFamily="34" charset="0"/>
              </a:rPr>
            </a:br>
            <a:r>
              <a:rPr lang="cs-CZ" dirty="0">
                <a:latin typeface="Tahoma" pitchFamily="34" charset="0"/>
              </a:rPr>
              <a:t>	</a:t>
            </a:r>
            <a:r>
              <a:rPr lang="cs-CZ" dirty="0" err="1">
                <a:latin typeface="Tahoma" pitchFamily="34" charset="0"/>
              </a:rPr>
              <a:t>the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Faucet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manufacture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company</a:t>
            </a:r>
            <a:r>
              <a:rPr lang="cs-CZ" dirty="0">
                <a:latin typeface="Tahoma" pitchFamily="34" charset="0"/>
              </a:rPr>
              <a:t> Slezák RAV-CZ</a:t>
            </a:r>
            <a:br>
              <a:rPr lang="cs-CZ" dirty="0">
                <a:latin typeface="Tahoma" pitchFamily="34" charset="0"/>
              </a:rPr>
            </a:br>
            <a:endParaRPr lang="cs-CZ" dirty="0">
              <a:latin typeface="Tahoma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cs-CZ" dirty="0">
                <a:latin typeface="Tahoma" pitchFamily="34" charset="0"/>
              </a:rPr>
              <a:t> 2011 VP </a:t>
            </a:r>
            <a:r>
              <a:rPr lang="cs-CZ" dirty="0" err="1">
                <a:latin typeface="Tahoma" pitchFamily="34" charset="0"/>
              </a:rPr>
              <a:t>bougt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the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Corralit</a:t>
            </a:r>
            <a:r>
              <a:rPr lang="cs-CZ" dirty="0">
                <a:latin typeface="Tahoma" pitchFamily="34" charset="0"/>
              </a:rPr>
              <a:t> solid </a:t>
            </a:r>
            <a:r>
              <a:rPr lang="cs-CZ" dirty="0" err="1">
                <a:latin typeface="Tahoma" pitchFamily="34" charset="0"/>
              </a:rPr>
              <a:t>surface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company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from</a:t>
            </a:r>
            <a:r>
              <a:rPr lang="cs-CZ" dirty="0">
                <a:latin typeface="Tahoma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cs-CZ" dirty="0">
                <a:latin typeface="Tahoma" pitchFamily="34" charset="0"/>
              </a:rPr>
              <a:t>mi-</a:t>
            </a:r>
            <a:r>
              <a:rPr lang="cs-CZ" dirty="0" err="1">
                <a:latin typeface="Tahoma" pitchFamily="34" charset="0"/>
              </a:rPr>
              <a:t>pol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group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and</a:t>
            </a:r>
            <a:r>
              <a:rPr lang="cs-CZ" dirty="0">
                <a:latin typeface="Tahoma" pitchFamily="34" charset="0"/>
              </a:rPr>
              <a:t>  </a:t>
            </a:r>
            <a:r>
              <a:rPr lang="cs-CZ" dirty="0" err="1">
                <a:latin typeface="Tahoma" pitchFamily="34" charset="0"/>
              </a:rPr>
              <a:t>started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the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production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of</a:t>
            </a:r>
            <a:r>
              <a:rPr lang="cs-CZ" dirty="0">
                <a:latin typeface="Tahoma" pitchFamily="34" charset="0"/>
              </a:rPr>
              <a:t>  </a:t>
            </a:r>
            <a:r>
              <a:rPr lang="cs-CZ" dirty="0" err="1">
                <a:latin typeface="Tahoma" pitchFamily="34" charset="0"/>
              </a:rPr>
              <a:t>acrylic</a:t>
            </a:r>
            <a:r>
              <a:rPr lang="cs-CZ" dirty="0">
                <a:latin typeface="Tahoma" pitchFamily="34" charset="0"/>
              </a:rPr>
              <a:t>  </a:t>
            </a:r>
            <a:r>
              <a:rPr lang="cs-CZ" dirty="0" err="1">
                <a:latin typeface="Tahoma" pitchFamily="34" charset="0"/>
              </a:rPr>
              <a:t>mineral</a:t>
            </a:r>
            <a:r>
              <a:rPr lang="cs-CZ" dirty="0">
                <a:latin typeface="Tahoma" pitchFamily="34" charset="0"/>
              </a:rPr>
              <a:t> stone </a:t>
            </a:r>
            <a:r>
              <a:rPr lang="cs-CZ" dirty="0" err="1">
                <a:latin typeface="Tahoma" pitchFamily="34" charset="0"/>
              </a:rPr>
              <a:t>sheets</a:t>
            </a:r>
            <a:r>
              <a:rPr lang="cs-CZ" dirty="0">
                <a:latin typeface="Tahoma" pitchFamily="34" charset="0"/>
              </a:rPr>
              <a:t>.</a:t>
            </a:r>
            <a:endParaRPr lang="en-CA" dirty="0">
              <a:latin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6883400" y="549275"/>
            <a:ext cx="2057400" cy="358775"/>
          </a:xfrm>
          <a:prstGeom prst="rect">
            <a:avLst/>
          </a:prstGeom>
          <a:solidFill>
            <a:srgbClr val="666699"/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1">
                <a:solidFill>
                  <a:srgbClr val="FFCC66"/>
                </a:solidFill>
                <a:latin typeface="Calibri" pitchFamily="34" charset="0"/>
              </a:rPr>
              <a:t>PROFILE</a:t>
            </a:r>
            <a:endParaRPr lang="en-CA" sz="1600" b="1">
              <a:solidFill>
                <a:srgbClr val="FFCC66"/>
              </a:solidFill>
              <a:latin typeface="Calibri" pitchFamily="34" charset="0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250825" y="981075"/>
            <a:ext cx="633730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cs-CZ" dirty="0">
                <a:latin typeface="Tahoma" pitchFamily="34" charset="0"/>
              </a:rPr>
              <a:t> VP is a </a:t>
            </a:r>
            <a:r>
              <a:rPr lang="cs-CZ" dirty="0" err="1">
                <a:latin typeface="Tahoma" pitchFamily="34" charset="0"/>
              </a:rPr>
              <a:t>manufacture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of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different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products</a:t>
            </a:r>
            <a:r>
              <a:rPr lang="cs-CZ" dirty="0">
                <a:latin typeface="Tahoma" pitchFamily="34" charset="0"/>
              </a:rPr>
              <a:t>: </a:t>
            </a:r>
            <a:br>
              <a:rPr lang="cs-CZ" dirty="0">
                <a:latin typeface="Tahoma" pitchFamily="34" charset="0"/>
              </a:rPr>
            </a:br>
            <a:r>
              <a:rPr lang="cs-CZ" dirty="0">
                <a:latin typeface="Tahoma" pitchFamily="34" charset="0"/>
              </a:rPr>
              <a:t>    </a:t>
            </a:r>
            <a:r>
              <a:rPr lang="cs-CZ" dirty="0" err="1">
                <a:latin typeface="Tahoma" pitchFamily="34" charset="0"/>
              </a:rPr>
              <a:t>acrylic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bathtubs</a:t>
            </a:r>
            <a:r>
              <a:rPr lang="cs-CZ" dirty="0">
                <a:latin typeface="Tahoma" pitchFamily="34" charset="0"/>
              </a:rPr>
              <a:t>, </a:t>
            </a:r>
            <a:r>
              <a:rPr lang="cs-CZ" dirty="0" err="1">
                <a:latin typeface="Tahoma" pitchFamily="34" charset="0"/>
              </a:rPr>
              <a:t>shower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cabins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and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corralit</a:t>
            </a:r>
            <a:r>
              <a:rPr lang="cs-CZ" dirty="0">
                <a:latin typeface="Tahoma" pitchFamily="34" charset="0"/>
              </a:rPr>
              <a:t> solid </a:t>
            </a:r>
            <a:r>
              <a:rPr lang="cs-CZ" dirty="0" err="1">
                <a:latin typeface="Tahoma" pitchFamily="34" charset="0"/>
              </a:rPr>
              <a:t>surface</a:t>
            </a:r>
            <a:endParaRPr lang="cs-CZ" dirty="0">
              <a:latin typeface="Tahoma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cs-CZ" dirty="0">
                <a:latin typeface="Tahoma" pitchFamily="34" charset="0"/>
              </a:rPr>
              <a:t> VP is on a </a:t>
            </a:r>
            <a:r>
              <a:rPr lang="cs-CZ" dirty="0" err="1">
                <a:latin typeface="Tahoma" pitchFamily="34" charset="0"/>
              </a:rPr>
              <a:t>surface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of</a:t>
            </a:r>
            <a:r>
              <a:rPr lang="cs-CZ" dirty="0">
                <a:latin typeface="Tahoma" pitchFamily="34" charset="0"/>
              </a:rPr>
              <a:t> 6 500 m</a:t>
            </a:r>
            <a:r>
              <a:rPr lang="cs-CZ" baseline="30000" dirty="0">
                <a:latin typeface="Tahoma" pitchFamily="34" charset="0"/>
              </a:rPr>
              <a:t>2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cs-CZ" dirty="0">
                <a:latin typeface="Tahoma" pitchFamily="34" charset="0"/>
              </a:rPr>
              <a:t> VP </a:t>
            </a:r>
            <a:r>
              <a:rPr lang="cs-CZ" dirty="0" err="1">
                <a:latin typeface="Tahoma" pitchFamily="34" charset="0"/>
              </a:rPr>
              <a:t>have</a:t>
            </a:r>
            <a:r>
              <a:rPr lang="cs-CZ" dirty="0">
                <a:latin typeface="Tahoma" pitchFamily="34" charset="0"/>
              </a:rPr>
              <a:t> 35 </a:t>
            </a:r>
            <a:r>
              <a:rPr lang="cs-CZ" dirty="0" err="1">
                <a:latin typeface="Tahoma" pitchFamily="34" charset="0"/>
              </a:rPr>
              <a:t>permenant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staff</a:t>
            </a:r>
            <a:r>
              <a:rPr lang="cs-CZ" dirty="0">
                <a:latin typeface="Tahoma" pitchFamily="34" charset="0"/>
              </a:rPr>
              <a:t>  </a:t>
            </a:r>
            <a:r>
              <a:rPr lang="cs-CZ" dirty="0" err="1">
                <a:latin typeface="Tahoma" pitchFamily="34" charset="0"/>
              </a:rPr>
              <a:t>and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it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can</a:t>
            </a:r>
            <a:r>
              <a:rPr lang="cs-CZ" dirty="0">
                <a:latin typeface="Tahoma" pitchFamily="34" charset="0"/>
              </a:rPr>
              <a:t> vary.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Our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production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capacity</a:t>
            </a:r>
            <a:r>
              <a:rPr lang="cs-CZ" dirty="0">
                <a:latin typeface="Tahoma" pitchFamily="34" charset="0"/>
              </a:rPr>
              <a:t> is </a:t>
            </a:r>
            <a:r>
              <a:rPr lang="cs-CZ" dirty="0" err="1">
                <a:latin typeface="Tahoma" pitchFamily="34" charset="0"/>
              </a:rPr>
              <a:t>around</a:t>
            </a:r>
            <a:r>
              <a:rPr lang="cs-CZ" dirty="0">
                <a:latin typeface="Tahoma" pitchFamily="34" charset="0"/>
              </a:rPr>
              <a:t> 60 000 </a:t>
            </a:r>
            <a:r>
              <a:rPr lang="cs-CZ" dirty="0" err="1">
                <a:latin typeface="Tahoma" pitchFamily="34" charset="0"/>
              </a:rPr>
              <a:t>bathtubs</a:t>
            </a:r>
            <a:r>
              <a:rPr lang="cs-CZ" dirty="0">
                <a:latin typeface="Tahoma" pitchFamily="34" charset="0"/>
              </a:rPr>
              <a:t> / </a:t>
            </a:r>
            <a:r>
              <a:rPr lang="cs-CZ" dirty="0" err="1">
                <a:latin typeface="Tahoma" pitchFamily="34" charset="0"/>
              </a:rPr>
              <a:t>year</a:t>
            </a:r>
            <a:endParaRPr lang="cs-CZ" dirty="0">
              <a:latin typeface="Tahoma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Our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products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and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production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processes</a:t>
            </a:r>
            <a:r>
              <a:rPr lang="cs-CZ" dirty="0">
                <a:latin typeface="Tahoma" pitchFamily="34" charset="0"/>
              </a:rPr>
              <a:t> are </a:t>
            </a:r>
            <a:r>
              <a:rPr lang="cs-CZ" dirty="0" err="1">
                <a:latin typeface="Tahoma" pitchFamily="34" charset="0"/>
              </a:rPr>
              <a:t>certified</a:t>
            </a:r>
            <a:r>
              <a:rPr lang="cs-CZ" dirty="0">
                <a:latin typeface="Tahoma" pitchFamily="34" charset="0"/>
              </a:rPr>
              <a:t> </a:t>
            </a:r>
            <a:br>
              <a:rPr lang="cs-CZ" dirty="0">
                <a:latin typeface="Tahoma" pitchFamily="34" charset="0"/>
              </a:rPr>
            </a:br>
            <a:r>
              <a:rPr lang="cs-CZ" dirty="0">
                <a:latin typeface="Tahoma" pitchFamily="34" charset="0"/>
              </a:rPr>
              <a:t>    </a:t>
            </a:r>
            <a:r>
              <a:rPr lang="cs-CZ" dirty="0" err="1">
                <a:latin typeface="Tahoma" pitchFamily="34" charset="0"/>
              </a:rPr>
              <a:t>and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compatible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with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the</a:t>
            </a:r>
            <a:r>
              <a:rPr lang="cs-CZ" dirty="0">
                <a:latin typeface="Tahoma" pitchFamily="34" charset="0"/>
              </a:rPr>
              <a:t> ISO 9001</a:t>
            </a:r>
            <a:endParaRPr lang="en-CA" dirty="0">
              <a:latin typeface="Tahoma" pitchFamily="34" charset="0"/>
            </a:endParaRPr>
          </a:p>
        </p:txBody>
      </p:sp>
      <p:pic>
        <p:nvPicPr>
          <p:cNvPr id="15" name="Picture 22" descr="link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1052513"/>
            <a:ext cx="2136775" cy="16033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Picture 8" descr="ma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2708275"/>
            <a:ext cx="2160588" cy="16414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2700338" y="4437063"/>
            <a:ext cx="5976937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We</a:t>
            </a:r>
            <a:r>
              <a:rPr lang="cs-CZ" dirty="0">
                <a:latin typeface="Tahoma" pitchFamily="34" charset="0"/>
              </a:rPr>
              <a:t> use </a:t>
            </a:r>
            <a:r>
              <a:rPr lang="cs-CZ" dirty="0" smtClean="0">
                <a:latin typeface="Tahoma" pitchFamily="34" charset="0"/>
              </a:rPr>
              <a:t>ABRA </a:t>
            </a:r>
            <a:r>
              <a:rPr lang="cs-CZ" dirty="0" err="1">
                <a:latin typeface="Tahoma" pitchFamily="34" charset="0"/>
              </a:rPr>
              <a:t>system</a:t>
            </a:r>
            <a:r>
              <a:rPr lang="cs-CZ" dirty="0">
                <a:latin typeface="Tahoma" pitchFamily="34" charset="0"/>
              </a:rPr>
              <a:t> in </a:t>
            </a:r>
            <a:r>
              <a:rPr lang="cs-CZ" dirty="0" err="1">
                <a:latin typeface="Tahoma" pitchFamily="34" charset="0"/>
              </a:rPr>
              <a:t>our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manufacture</a:t>
            </a:r>
            <a:endParaRPr lang="cs-CZ" dirty="0">
              <a:latin typeface="Tahoma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We</a:t>
            </a:r>
            <a:r>
              <a:rPr lang="cs-CZ" dirty="0">
                <a:latin typeface="Tahoma" pitchFamily="34" charset="0"/>
              </a:rPr>
              <a:t> use technology </a:t>
            </a:r>
            <a:r>
              <a:rPr lang="cs-CZ" dirty="0" err="1">
                <a:latin typeface="Tahoma" pitchFamily="34" charset="0"/>
              </a:rPr>
              <a:t>machines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with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automatic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system</a:t>
            </a:r>
            <a:endParaRPr lang="cs-CZ" dirty="0">
              <a:latin typeface="Tahoma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Our</a:t>
            </a:r>
            <a:r>
              <a:rPr lang="cs-CZ" dirty="0">
                <a:latin typeface="Tahoma" pitchFamily="34" charset="0"/>
              </a:rPr>
              <a:t> major </a:t>
            </a:r>
            <a:r>
              <a:rPr lang="cs-CZ" dirty="0" err="1">
                <a:latin typeface="Tahoma" pitchFamily="34" charset="0"/>
              </a:rPr>
              <a:t>cooperator</a:t>
            </a:r>
            <a:r>
              <a:rPr lang="cs-CZ" dirty="0">
                <a:latin typeface="Tahoma" pitchFamily="34" charset="0"/>
              </a:rPr>
              <a:t>  is </a:t>
            </a:r>
            <a:r>
              <a:rPr lang="cs-CZ" dirty="0" err="1">
                <a:latin typeface="Tahoma" pitchFamily="34" charset="0"/>
              </a:rPr>
              <a:t>Villeroy</a:t>
            </a:r>
            <a:r>
              <a:rPr lang="cs-CZ" dirty="0">
                <a:latin typeface="Tahoma" pitchFamily="34" charset="0"/>
              </a:rPr>
              <a:t> &amp; </a:t>
            </a:r>
            <a:r>
              <a:rPr lang="cs-CZ" dirty="0" err="1">
                <a:latin typeface="Tahoma" pitchFamily="34" charset="0"/>
              </a:rPr>
              <a:t>Boch</a:t>
            </a:r>
            <a:r>
              <a:rPr lang="cs-CZ" dirty="0">
                <a:latin typeface="Tahoma" pitchFamily="34" charset="0"/>
              </a:rPr>
              <a:t> AG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We</a:t>
            </a:r>
            <a:r>
              <a:rPr lang="cs-CZ" dirty="0">
                <a:latin typeface="Tahoma" pitchFamily="34" charset="0"/>
              </a:rPr>
              <a:t> export to </a:t>
            </a:r>
            <a:r>
              <a:rPr lang="cs-CZ" dirty="0" err="1">
                <a:latin typeface="Tahoma" pitchFamily="34" charset="0"/>
              </a:rPr>
              <a:t>Europe</a:t>
            </a:r>
            <a:r>
              <a:rPr lang="cs-CZ" dirty="0">
                <a:latin typeface="Tahoma" pitchFamily="34" charset="0"/>
              </a:rPr>
              <a:t>, </a:t>
            </a:r>
            <a:r>
              <a:rPr lang="cs-CZ" dirty="0" err="1">
                <a:latin typeface="Tahoma" pitchFamily="34" charset="0"/>
              </a:rPr>
              <a:t>Africa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and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Middle</a:t>
            </a:r>
            <a:r>
              <a:rPr lang="cs-CZ" dirty="0">
                <a:latin typeface="Tahoma" pitchFamily="34" charset="0"/>
              </a:rPr>
              <a:t> </a:t>
            </a:r>
            <a:r>
              <a:rPr lang="cs-CZ" dirty="0" err="1">
                <a:latin typeface="Tahoma" pitchFamily="34" charset="0"/>
              </a:rPr>
              <a:t>East</a:t>
            </a:r>
            <a:endParaRPr lang="en-CA" dirty="0">
              <a:latin typeface="Tahoma" pitchFamily="34" charset="0"/>
            </a:endParaRPr>
          </a:p>
        </p:txBody>
      </p:sp>
      <p:pic>
        <p:nvPicPr>
          <p:cNvPr id="6" name="Picture 9" descr="zasten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644900"/>
            <a:ext cx="2305050" cy="1495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" name="Picture 21" descr="linka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5205413"/>
            <a:ext cx="2305050" cy="15763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71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Acrylic</a:t>
            </a:r>
            <a:r>
              <a:rPr lang="cs-CZ" dirty="0" smtClean="0"/>
              <a:t> </a:t>
            </a:r>
            <a:r>
              <a:rPr lang="cs-CZ" dirty="0" err="1" smtClean="0"/>
              <a:t>Manufacture</a:t>
            </a:r>
            <a:endParaRPr lang="cs-CZ" dirty="0"/>
          </a:p>
        </p:txBody>
      </p:sp>
      <p:pic>
        <p:nvPicPr>
          <p:cNvPr id="63490" name="Picture 2" descr="C:\Users\MO\Pictures\P10006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3648406" cy="2520280"/>
          </a:xfrm>
          <a:prstGeom prst="rect">
            <a:avLst/>
          </a:prstGeom>
          <a:noFill/>
        </p:spPr>
      </p:pic>
      <p:pic>
        <p:nvPicPr>
          <p:cNvPr id="63491" name="Picture 3" descr="C:\Users\MO\Pictures\P1000623.JPG"/>
          <p:cNvPicPr>
            <a:picLocks noChangeAspect="1" noChangeArrowheads="1"/>
          </p:cNvPicPr>
          <p:nvPr/>
        </p:nvPicPr>
        <p:blipFill>
          <a:blip r:embed="rId3" cstate="print"/>
          <a:srcRect l="24184"/>
          <a:stretch>
            <a:fillRect/>
          </a:stretch>
        </p:blipFill>
        <p:spPr bwMode="auto">
          <a:xfrm>
            <a:off x="4348142" y="1988840"/>
            <a:ext cx="4339808" cy="4293096"/>
          </a:xfrm>
          <a:prstGeom prst="rect">
            <a:avLst/>
          </a:prstGeom>
          <a:noFill/>
        </p:spPr>
      </p:pic>
      <p:pic>
        <p:nvPicPr>
          <p:cNvPr id="63492" name="Picture 4" descr="C:\Users\MO\Pictures\P1000627.JPG"/>
          <p:cNvPicPr>
            <a:picLocks noChangeAspect="1" noChangeArrowheads="1"/>
          </p:cNvPicPr>
          <p:nvPr/>
        </p:nvPicPr>
        <p:blipFill>
          <a:blip r:embed="rId4" cstate="print"/>
          <a:srcRect l="9838" r="19288" b="8001"/>
          <a:stretch>
            <a:fillRect/>
          </a:stretch>
        </p:blipFill>
        <p:spPr bwMode="auto">
          <a:xfrm>
            <a:off x="539552" y="4581128"/>
            <a:ext cx="3600400" cy="170225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MO\Pictures\P10006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11960" y="1772816"/>
            <a:ext cx="4752528" cy="4870724"/>
          </a:xfrm>
          <a:prstGeom prst="rect">
            <a:avLst/>
          </a:prstGeom>
          <a:noFill/>
        </p:spPr>
      </p:pic>
      <p:pic>
        <p:nvPicPr>
          <p:cNvPr id="64517" name="Picture 5" descr="C:\Users\MO\Pictures\P10006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80728"/>
            <a:ext cx="3923928" cy="432048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MO\Pictures\P10006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995" r="11414"/>
          <a:stretch>
            <a:fillRect/>
          </a:stretch>
        </p:blipFill>
        <p:spPr bwMode="auto">
          <a:xfrm>
            <a:off x="4572000" y="1268760"/>
            <a:ext cx="4248472" cy="5037509"/>
          </a:xfrm>
          <a:prstGeom prst="rect">
            <a:avLst/>
          </a:prstGeom>
          <a:noFill/>
        </p:spPr>
      </p:pic>
      <p:pic>
        <p:nvPicPr>
          <p:cNvPr id="65539" name="Picture 3" descr="C:\Users\MO\Pictures\P10006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3803915" cy="2852936"/>
          </a:xfrm>
          <a:prstGeom prst="rect">
            <a:avLst/>
          </a:prstGeom>
          <a:noFill/>
        </p:spPr>
      </p:pic>
      <p:pic>
        <p:nvPicPr>
          <p:cNvPr id="65540" name="Picture 4" descr="C:\Users\MO\Pictures\P10006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501008"/>
            <a:ext cx="3707904" cy="27809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6883400" y="549275"/>
            <a:ext cx="2057400" cy="358775"/>
          </a:xfrm>
          <a:prstGeom prst="rect">
            <a:avLst/>
          </a:prstGeom>
          <a:solidFill>
            <a:srgbClr val="666699"/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b="1" dirty="0" smtClean="0">
                <a:solidFill>
                  <a:srgbClr val="FFCC66"/>
                </a:solidFill>
                <a:latin typeface="Calibri" pitchFamily="34" charset="0"/>
              </a:rPr>
              <a:t>PRODUCT RANGE</a:t>
            </a:r>
            <a:endParaRPr lang="en-CA" sz="1600" b="1" dirty="0">
              <a:solidFill>
                <a:srgbClr val="FFCC66"/>
              </a:solidFill>
              <a:latin typeface="Calibri" pitchFamily="34" charset="0"/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971550" y="5157788"/>
            <a:ext cx="6337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4000" b="1">
                <a:latin typeface="Calibri" pitchFamily="34" charset="0"/>
              </a:rPr>
              <a:t>PRODUCT  RANGE</a:t>
            </a:r>
            <a:endParaRPr lang="en-CA" sz="4000"/>
          </a:p>
        </p:txBody>
      </p:sp>
      <p:pic>
        <p:nvPicPr>
          <p:cNvPr id="9227" name="Picture 11" descr="PX003087-m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3725" y="1268413"/>
            <a:ext cx="4530725" cy="294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48</TotalTime>
  <Words>411</Words>
  <Application>Microsoft Office PowerPoint</Application>
  <PresentationFormat>Předvádění na obrazovce (4:3)</PresentationFormat>
  <Paragraphs>168</Paragraphs>
  <Slides>27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Tok</vt:lpstr>
      <vt:lpstr>Snímek 1</vt:lpstr>
      <vt:lpstr>Snímek 2</vt:lpstr>
      <vt:lpstr>Snímek 3</vt:lpstr>
      <vt:lpstr>Snímek 4</vt:lpstr>
      <vt:lpstr>Snímek 5</vt:lpstr>
      <vt:lpstr>Acrylic Manufacture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</vt:vector>
  </TitlesOfParts>
  <Company>Vagnerplast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SANITARY 2011</dc:title>
  <dc:creator>Robert</dc:creator>
  <cp:lastModifiedBy>uzivatel</cp:lastModifiedBy>
  <cp:revision>153</cp:revision>
  <dcterms:created xsi:type="dcterms:W3CDTF">2011-07-21T06:33:18Z</dcterms:created>
  <dcterms:modified xsi:type="dcterms:W3CDTF">2025-03-25T12:04:00Z</dcterms:modified>
</cp:coreProperties>
</file>